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72" r:id="rId2"/>
    <p:sldId id="273" r:id="rId3"/>
    <p:sldId id="259" r:id="rId4"/>
    <p:sldId id="278" r:id="rId5"/>
    <p:sldId id="286" r:id="rId6"/>
    <p:sldId id="287" r:id="rId7"/>
    <p:sldId id="288" r:id="rId8"/>
    <p:sldId id="289" r:id="rId9"/>
    <p:sldId id="290" r:id="rId10"/>
    <p:sldId id="291" r:id="rId11"/>
    <p:sldId id="292" r:id="rId12"/>
    <p:sldId id="293" r:id="rId13"/>
    <p:sldId id="294" r:id="rId14"/>
    <p:sldId id="261" r:id="rId15"/>
    <p:sldId id="285" r:id="rId16"/>
    <p:sldId id="262" r:id="rId17"/>
    <p:sldId id="295" r:id="rId18"/>
    <p:sldId id="296" r:id="rId19"/>
    <p:sldId id="307" r:id="rId20"/>
    <p:sldId id="298" r:id="rId21"/>
    <p:sldId id="297" r:id="rId22"/>
    <p:sldId id="283" r:id="rId23"/>
    <p:sldId id="299" r:id="rId24"/>
    <p:sldId id="300" r:id="rId25"/>
    <p:sldId id="301" r:id="rId26"/>
    <p:sldId id="302" r:id="rId27"/>
    <p:sldId id="303" r:id="rId28"/>
    <p:sldId id="304" r:id="rId29"/>
    <p:sldId id="284" r:id="rId30"/>
    <p:sldId id="305" r:id="rId31"/>
    <p:sldId id="306" r:id="rId32"/>
    <p:sldId id="280"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p:scale>
          <a:sx n="50" d="100"/>
          <a:sy n="50" d="100"/>
        </p:scale>
        <p:origin x="1934" y="111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12/1/2022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ushal262001/Preventing-SQL-injection-and-cross-site-scripting.git"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321904"/>
            <a:ext cx="9144000" cy="1442624"/>
          </a:xfrm>
        </p:spPr>
        <p:txBody>
          <a:bodyPr/>
          <a:lstStyle/>
          <a:p>
            <a:r>
              <a:rPr lang="en-US" dirty="0"/>
              <a:t>IS Mini Project</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normAutofit fontScale="77500" lnSpcReduction="20000"/>
          </a:bodyPr>
          <a:lstStyle/>
          <a:p>
            <a:pPr algn="l"/>
            <a:r>
              <a:rPr lang="en-US" dirty="0"/>
              <a:t>Presented By:</a:t>
            </a:r>
          </a:p>
          <a:p>
            <a:pPr algn="l"/>
            <a:r>
              <a:rPr lang="en-US" dirty="0"/>
              <a:t>1] Shubham Doke (2019BCS155)</a:t>
            </a:r>
          </a:p>
          <a:p>
            <a:pPr algn="l"/>
            <a:r>
              <a:rPr lang="en-US" dirty="0"/>
              <a:t>2] Kushal Dayama (2019BCS139)</a:t>
            </a:r>
          </a:p>
          <a:p>
            <a:pPr algn="l"/>
            <a:r>
              <a:rPr lang="en-US" dirty="0"/>
              <a:t>3] Pravin Kulkarni (2019BCS141)</a:t>
            </a:r>
          </a:p>
          <a:p>
            <a:pPr algn="l"/>
            <a:r>
              <a:rPr lang="en-US" dirty="0"/>
              <a:t>4] Shivendra </a:t>
            </a:r>
            <a:r>
              <a:rPr lang="en-US" dirty="0" err="1"/>
              <a:t>Bhaganagre</a:t>
            </a:r>
            <a:r>
              <a:rPr lang="en-US" dirty="0"/>
              <a:t> (2019BCS135)</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7" name="Content Placeholder 6" descr="Graphical user interface&#10;&#10;Description automatically generated">
            <a:extLst>
              <a:ext uri="{FF2B5EF4-FFF2-40B4-BE49-F238E27FC236}">
                <a16:creationId xmlns:a16="http://schemas.microsoft.com/office/drawing/2014/main" id="{8F59993C-BA86-80E4-01C9-2D160DBC72CB}"/>
              </a:ext>
            </a:extLst>
          </p:cNvPr>
          <p:cNvPicPr>
            <a:picLocks noGrp="1" noChangeAspect="1"/>
          </p:cNvPicPr>
          <p:nvPr>
            <p:ph idx="1"/>
          </p:nvPr>
        </p:nvPicPr>
        <p:blipFill>
          <a:blip r:embed="rId2"/>
          <a:stretch>
            <a:fillRect/>
          </a:stretch>
        </p:blipFill>
        <p:spPr>
          <a:xfrm>
            <a:off x="512063" y="1946031"/>
            <a:ext cx="9334301" cy="4018000"/>
          </a:xfrm>
        </p:spPr>
      </p:pic>
      <p:sp>
        <p:nvSpPr>
          <p:cNvPr id="2" name="TextBox 1">
            <a:extLst>
              <a:ext uri="{FF2B5EF4-FFF2-40B4-BE49-F238E27FC236}">
                <a16:creationId xmlns:a16="http://schemas.microsoft.com/office/drawing/2014/main" id="{1D47922E-451F-E5CC-2CE9-FD09392DCBCF}"/>
              </a:ext>
            </a:extLst>
          </p:cNvPr>
          <p:cNvSpPr txBox="1"/>
          <p:nvPr/>
        </p:nvSpPr>
        <p:spPr>
          <a:xfrm>
            <a:off x="2164861" y="1107469"/>
            <a:ext cx="7541846" cy="646331"/>
          </a:xfrm>
          <a:prstGeom prst="rect">
            <a:avLst/>
          </a:prstGeom>
          <a:noFill/>
        </p:spPr>
        <p:txBody>
          <a:bodyPr wrap="square" rtlCol="0">
            <a:spAutoFit/>
          </a:bodyPr>
          <a:lstStyle/>
          <a:p>
            <a:r>
              <a:rPr lang="en-IN" b="1" dirty="0"/>
              <a:t>Showing the home page of site where the user can see the comments made on the picture by different-different people.</a:t>
            </a:r>
          </a:p>
        </p:txBody>
      </p:sp>
    </p:spTree>
    <p:extLst>
      <p:ext uri="{BB962C8B-B14F-4D97-AF65-F5344CB8AC3E}">
        <p14:creationId xmlns:p14="http://schemas.microsoft.com/office/powerpoint/2010/main" val="45632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11</a:t>
            </a:fld>
            <a:endParaRPr lang="en-US" dirty="0"/>
          </a:p>
        </p:txBody>
      </p:sp>
      <p:pic>
        <p:nvPicPr>
          <p:cNvPr id="7" name="Content Placeholder 6" descr="A screenshot of a computer&#10;&#10;Description automatically generated with medium confidence">
            <a:extLst>
              <a:ext uri="{FF2B5EF4-FFF2-40B4-BE49-F238E27FC236}">
                <a16:creationId xmlns:a16="http://schemas.microsoft.com/office/drawing/2014/main" id="{A5965CBF-2DBB-C7AA-E3B6-1C2AE955A3B6}"/>
              </a:ext>
            </a:extLst>
          </p:cNvPr>
          <p:cNvPicPr>
            <a:picLocks noGrp="1" noChangeAspect="1"/>
          </p:cNvPicPr>
          <p:nvPr>
            <p:ph idx="1"/>
          </p:nvPr>
        </p:nvPicPr>
        <p:blipFill>
          <a:blip r:embed="rId2"/>
          <a:stretch>
            <a:fillRect/>
          </a:stretch>
        </p:blipFill>
        <p:spPr>
          <a:xfrm>
            <a:off x="574752" y="1961662"/>
            <a:ext cx="9258361" cy="4151533"/>
          </a:xfrm>
        </p:spPr>
      </p:pic>
      <p:sp>
        <p:nvSpPr>
          <p:cNvPr id="2" name="TextBox 1">
            <a:extLst>
              <a:ext uri="{FF2B5EF4-FFF2-40B4-BE49-F238E27FC236}">
                <a16:creationId xmlns:a16="http://schemas.microsoft.com/office/drawing/2014/main" id="{25416999-C121-6E7E-0545-24DC7C7DE632}"/>
              </a:ext>
            </a:extLst>
          </p:cNvPr>
          <p:cNvSpPr txBox="1"/>
          <p:nvPr/>
        </p:nvSpPr>
        <p:spPr>
          <a:xfrm>
            <a:off x="3241587" y="1396239"/>
            <a:ext cx="5056553" cy="369332"/>
          </a:xfrm>
          <a:prstGeom prst="rect">
            <a:avLst/>
          </a:prstGeom>
          <a:noFill/>
        </p:spPr>
        <p:txBody>
          <a:bodyPr wrap="square" rtlCol="0">
            <a:spAutoFit/>
          </a:bodyPr>
          <a:lstStyle/>
          <a:p>
            <a:r>
              <a:rPr lang="en-IN" b="1" dirty="0"/>
              <a:t>Adding a new comment by authenticated user</a:t>
            </a:r>
          </a:p>
        </p:txBody>
      </p:sp>
    </p:spTree>
    <p:extLst>
      <p:ext uri="{BB962C8B-B14F-4D97-AF65-F5344CB8AC3E}">
        <p14:creationId xmlns:p14="http://schemas.microsoft.com/office/powerpoint/2010/main" val="354521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12</a:t>
            </a:fld>
            <a:endParaRPr lang="en-US"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53B580DC-3F85-F6F5-268D-21C488211062}"/>
              </a:ext>
            </a:extLst>
          </p:cNvPr>
          <p:cNvPicPr>
            <a:picLocks noGrp="1" noChangeAspect="1"/>
          </p:cNvPicPr>
          <p:nvPr>
            <p:ph idx="1"/>
          </p:nvPr>
        </p:nvPicPr>
        <p:blipFill>
          <a:blip r:embed="rId2"/>
          <a:stretch>
            <a:fillRect/>
          </a:stretch>
        </p:blipFill>
        <p:spPr>
          <a:xfrm>
            <a:off x="512064" y="1914770"/>
            <a:ext cx="9279050" cy="4049262"/>
          </a:xfrm>
        </p:spPr>
      </p:pic>
      <p:sp>
        <p:nvSpPr>
          <p:cNvPr id="2" name="TextBox 1">
            <a:extLst>
              <a:ext uri="{FF2B5EF4-FFF2-40B4-BE49-F238E27FC236}">
                <a16:creationId xmlns:a16="http://schemas.microsoft.com/office/drawing/2014/main" id="{D02E7FA9-A01A-6853-3404-06DC6A0AC64B}"/>
              </a:ext>
            </a:extLst>
          </p:cNvPr>
          <p:cNvSpPr txBox="1"/>
          <p:nvPr/>
        </p:nvSpPr>
        <p:spPr>
          <a:xfrm>
            <a:off x="1860062" y="1271193"/>
            <a:ext cx="7065107" cy="369332"/>
          </a:xfrm>
          <a:prstGeom prst="rect">
            <a:avLst/>
          </a:prstGeom>
          <a:noFill/>
        </p:spPr>
        <p:txBody>
          <a:bodyPr wrap="square" rtlCol="0">
            <a:spAutoFit/>
          </a:bodyPr>
          <a:lstStyle/>
          <a:p>
            <a:r>
              <a:rPr lang="en-IN" b="1" dirty="0"/>
              <a:t>Showing the users table which has the details of authenticated users.</a:t>
            </a:r>
          </a:p>
        </p:txBody>
      </p:sp>
    </p:spTree>
    <p:extLst>
      <p:ext uri="{BB962C8B-B14F-4D97-AF65-F5344CB8AC3E}">
        <p14:creationId xmlns:p14="http://schemas.microsoft.com/office/powerpoint/2010/main" val="295028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13</a:t>
            </a:fld>
            <a:endParaRPr lang="en-US"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56B22F9D-77A1-EA83-746A-2EBF7EC12A9B}"/>
              </a:ext>
            </a:extLst>
          </p:cNvPr>
          <p:cNvPicPr>
            <a:picLocks noGrp="1" noChangeAspect="1"/>
          </p:cNvPicPr>
          <p:nvPr>
            <p:ph idx="1"/>
          </p:nvPr>
        </p:nvPicPr>
        <p:blipFill>
          <a:blip r:embed="rId2"/>
          <a:stretch>
            <a:fillRect/>
          </a:stretch>
        </p:blipFill>
        <p:spPr>
          <a:xfrm>
            <a:off x="512064" y="1914769"/>
            <a:ext cx="9135519" cy="4052299"/>
          </a:xfrm>
        </p:spPr>
      </p:pic>
      <p:sp>
        <p:nvSpPr>
          <p:cNvPr id="2" name="TextBox 1">
            <a:extLst>
              <a:ext uri="{FF2B5EF4-FFF2-40B4-BE49-F238E27FC236}">
                <a16:creationId xmlns:a16="http://schemas.microsoft.com/office/drawing/2014/main" id="{9FA4E4BF-1113-D4EC-34B7-77ACF8DF9EA1}"/>
              </a:ext>
            </a:extLst>
          </p:cNvPr>
          <p:cNvSpPr txBox="1"/>
          <p:nvPr/>
        </p:nvSpPr>
        <p:spPr>
          <a:xfrm>
            <a:off x="1860062" y="1271193"/>
            <a:ext cx="7065107" cy="369332"/>
          </a:xfrm>
          <a:prstGeom prst="rect">
            <a:avLst/>
          </a:prstGeom>
          <a:noFill/>
        </p:spPr>
        <p:txBody>
          <a:bodyPr wrap="square" rtlCol="0">
            <a:spAutoFit/>
          </a:bodyPr>
          <a:lstStyle/>
          <a:p>
            <a:r>
              <a:rPr lang="en-IN" b="1" dirty="0"/>
              <a:t>Showing the comments table which has the details of comments.</a:t>
            </a:r>
          </a:p>
        </p:txBody>
      </p:sp>
    </p:spTree>
    <p:extLst>
      <p:ext uri="{BB962C8B-B14F-4D97-AF65-F5344CB8AC3E}">
        <p14:creationId xmlns:p14="http://schemas.microsoft.com/office/powerpoint/2010/main" val="2683361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latin typeface="Sagona Book" panose="020F0502020204030204" pitchFamily="34" charset="0"/>
              </a:rPr>
              <a:t>SQL Injection Attack: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3" name="Content Placeholder 2">
            <a:extLst>
              <a:ext uri="{FF2B5EF4-FFF2-40B4-BE49-F238E27FC236}">
                <a16:creationId xmlns:a16="http://schemas.microsoft.com/office/drawing/2014/main" id="{33A54CA2-3846-3E63-7BEF-E8DE0F026EB1}"/>
              </a:ext>
            </a:extLst>
          </p:cNvPr>
          <p:cNvSpPr>
            <a:spLocks noGrp="1"/>
          </p:cNvSpPr>
          <p:nvPr>
            <p:ph idx="1"/>
          </p:nvPr>
        </p:nvSpPr>
        <p:spPr>
          <a:xfrm>
            <a:off x="661814" y="1984248"/>
            <a:ext cx="9363456" cy="3877056"/>
          </a:xfrm>
        </p:spPr>
        <p:txBody>
          <a:bodyPr>
            <a:normAutofit fontScale="77500" lnSpcReduction="20000"/>
          </a:bodyPr>
          <a:lstStyle/>
          <a:p>
            <a:r>
              <a:rPr lang="en-US" dirty="0"/>
              <a:t>SQL Injection is an attack that employs malicious SQL code to manipulate backend databases in order to obtain information that was not intended to be shown, The data may include sensitive corporate data, user lists, or confidential consumer details. An attacker who knows the correct syntax for injecting SQL commands into an application’s back end could use this to execute unauthorized or destructive actions on behalf of the target user. An ethical hacker should always test for and identify potential SQL injection vulnerabilities, as they are one of the most frequently used attacks in today’s digital world.</a:t>
            </a:r>
          </a:p>
          <a:p>
            <a:r>
              <a:rPr lang="en-US" dirty="0"/>
              <a:t>SQL injection is a code injection technique that might destroy your database.</a:t>
            </a:r>
          </a:p>
          <a:p>
            <a:r>
              <a:rPr lang="en-US" dirty="0"/>
              <a:t>SQL injection is one of the most common web hacking techniques.</a:t>
            </a:r>
          </a:p>
          <a:p>
            <a:r>
              <a:rPr lang="en-US" dirty="0"/>
              <a:t>SQL injection is the placement of malicious code in SQL statements, via web page input.</a:t>
            </a:r>
            <a:endParaRPr lang="en-IN" dirty="0"/>
          </a:p>
        </p:txBody>
      </p:sp>
    </p:spTree>
    <p:extLst>
      <p:ext uri="{BB962C8B-B14F-4D97-AF65-F5344CB8AC3E}">
        <p14:creationId xmlns:p14="http://schemas.microsoft.com/office/powerpoint/2010/main" val="169908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latin typeface="Sagona Book" panose="020F0502020204030204" pitchFamily="34" charset="0"/>
              </a:rPr>
              <a:t>SQL Injection Attack: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7" name="Content Placeholder 6" descr="Graphical user interface, chart&#10;&#10;Description automatically generated">
            <a:extLst>
              <a:ext uri="{FF2B5EF4-FFF2-40B4-BE49-F238E27FC236}">
                <a16:creationId xmlns:a16="http://schemas.microsoft.com/office/drawing/2014/main" id="{44427587-F2FA-BE8B-8209-78BA99E1ED3A}"/>
              </a:ext>
            </a:extLst>
          </p:cNvPr>
          <p:cNvPicPr>
            <a:picLocks noGrp="1" noChangeAspect="1"/>
          </p:cNvPicPr>
          <p:nvPr>
            <p:ph idx="1"/>
          </p:nvPr>
        </p:nvPicPr>
        <p:blipFill>
          <a:blip r:embed="rId2"/>
          <a:stretch>
            <a:fillRect/>
          </a:stretch>
        </p:blipFill>
        <p:spPr>
          <a:xfrm>
            <a:off x="576770" y="1985108"/>
            <a:ext cx="9256343" cy="4275345"/>
          </a:xfrm>
        </p:spPr>
      </p:pic>
      <p:sp>
        <p:nvSpPr>
          <p:cNvPr id="2" name="TextBox 1">
            <a:extLst>
              <a:ext uri="{FF2B5EF4-FFF2-40B4-BE49-F238E27FC236}">
                <a16:creationId xmlns:a16="http://schemas.microsoft.com/office/drawing/2014/main" id="{7C391BB9-9088-D334-E571-92F9998F0376}"/>
              </a:ext>
            </a:extLst>
          </p:cNvPr>
          <p:cNvSpPr txBox="1"/>
          <p:nvPr/>
        </p:nvSpPr>
        <p:spPr>
          <a:xfrm>
            <a:off x="1820985" y="1380744"/>
            <a:ext cx="7065107" cy="369332"/>
          </a:xfrm>
          <a:prstGeom prst="rect">
            <a:avLst/>
          </a:prstGeom>
          <a:noFill/>
        </p:spPr>
        <p:txBody>
          <a:bodyPr wrap="square" rtlCol="0">
            <a:spAutoFit/>
          </a:bodyPr>
          <a:lstStyle/>
          <a:p>
            <a:r>
              <a:rPr lang="en-IN" b="1" dirty="0"/>
              <a:t>Malicious user trying to login into website with SQL Injection method</a:t>
            </a:r>
          </a:p>
        </p:txBody>
      </p:sp>
    </p:spTree>
    <p:extLst>
      <p:ext uri="{BB962C8B-B14F-4D97-AF65-F5344CB8AC3E}">
        <p14:creationId xmlns:p14="http://schemas.microsoft.com/office/powerpoint/2010/main" val="419064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Attack: </a:t>
            </a:r>
          </a:p>
        </p:txBody>
      </p:sp>
      <p:pic>
        <p:nvPicPr>
          <p:cNvPr id="10" name="Content Placeholder 9" descr="Graphical user interface&#10;&#10;Description automatically generated">
            <a:extLst>
              <a:ext uri="{FF2B5EF4-FFF2-40B4-BE49-F238E27FC236}">
                <a16:creationId xmlns:a16="http://schemas.microsoft.com/office/drawing/2014/main" id="{7995703C-DDC9-FAB0-7C9D-15D0FFF18066}"/>
              </a:ext>
            </a:extLst>
          </p:cNvPr>
          <p:cNvPicPr>
            <a:picLocks noGrp="1" noChangeAspect="1"/>
          </p:cNvPicPr>
          <p:nvPr>
            <p:ph idx="1"/>
          </p:nvPr>
        </p:nvPicPr>
        <p:blipFill rotWithShape="1">
          <a:blip r:embed="rId2"/>
          <a:srcRect r="2" b="26390"/>
          <a:stretch/>
        </p:blipFill>
        <p:spPr>
          <a:xfrm>
            <a:off x="576073" y="1719385"/>
            <a:ext cx="9151024" cy="4138473"/>
          </a:xfrm>
          <a:noFill/>
        </p:spPr>
      </p:pic>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16</a:t>
            </a:fld>
            <a:endParaRPr lang="en-US"/>
          </a:p>
        </p:txBody>
      </p:sp>
      <p:sp>
        <p:nvSpPr>
          <p:cNvPr id="2" name="TextBox 1">
            <a:extLst>
              <a:ext uri="{FF2B5EF4-FFF2-40B4-BE49-F238E27FC236}">
                <a16:creationId xmlns:a16="http://schemas.microsoft.com/office/drawing/2014/main" id="{0BC0D3C2-8E32-0672-4CE7-308192417441}"/>
              </a:ext>
            </a:extLst>
          </p:cNvPr>
          <p:cNvSpPr txBox="1"/>
          <p:nvPr/>
        </p:nvSpPr>
        <p:spPr>
          <a:xfrm>
            <a:off x="2836985" y="1179841"/>
            <a:ext cx="7065107" cy="369332"/>
          </a:xfrm>
          <a:prstGeom prst="rect">
            <a:avLst/>
          </a:prstGeom>
          <a:noFill/>
        </p:spPr>
        <p:txBody>
          <a:bodyPr wrap="square" rtlCol="0">
            <a:spAutoFit/>
          </a:bodyPr>
          <a:lstStyle/>
          <a:p>
            <a:r>
              <a:rPr lang="en-IN" b="1" dirty="0"/>
              <a:t>Malicious user logged in successfully.</a:t>
            </a:r>
          </a:p>
        </p:txBody>
      </p:sp>
    </p:spTree>
    <p:extLst>
      <p:ext uri="{BB962C8B-B14F-4D97-AF65-F5344CB8AC3E}">
        <p14:creationId xmlns:p14="http://schemas.microsoft.com/office/powerpoint/2010/main" val="275285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Attack: </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17</a:t>
            </a:fld>
            <a:endParaRPr lang="en-US"/>
          </a:p>
        </p:txBody>
      </p:sp>
      <p:pic>
        <p:nvPicPr>
          <p:cNvPr id="9" name="Content Placeholder 8" descr="Graphical user interface&#10;&#10;Description automatically generated">
            <a:extLst>
              <a:ext uri="{FF2B5EF4-FFF2-40B4-BE49-F238E27FC236}">
                <a16:creationId xmlns:a16="http://schemas.microsoft.com/office/drawing/2014/main" id="{E4F53AA8-3358-F564-8CEF-546E182FED46}"/>
              </a:ext>
            </a:extLst>
          </p:cNvPr>
          <p:cNvPicPr>
            <a:picLocks noGrp="1" noChangeAspect="1"/>
          </p:cNvPicPr>
          <p:nvPr>
            <p:ph idx="1"/>
          </p:nvPr>
        </p:nvPicPr>
        <p:blipFill>
          <a:blip r:embed="rId2"/>
          <a:stretch>
            <a:fillRect/>
          </a:stretch>
        </p:blipFill>
        <p:spPr>
          <a:xfrm>
            <a:off x="669856" y="1578426"/>
            <a:ext cx="8899232" cy="4598659"/>
          </a:xfrm>
        </p:spPr>
      </p:pic>
      <p:sp>
        <p:nvSpPr>
          <p:cNvPr id="2" name="TextBox 1">
            <a:extLst>
              <a:ext uri="{FF2B5EF4-FFF2-40B4-BE49-F238E27FC236}">
                <a16:creationId xmlns:a16="http://schemas.microsoft.com/office/drawing/2014/main" id="{5E48EB97-3C5B-0F8E-BFED-04BA19CAB0D6}"/>
              </a:ext>
            </a:extLst>
          </p:cNvPr>
          <p:cNvSpPr txBox="1"/>
          <p:nvPr/>
        </p:nvSpPr>
        <p:spPr>
          <a:xfrm>
            <a:off x="3266832" y="1098232"/>
            <a:ext cx="7065107" cy="369332"/>
          </a:xfrm>
          <a:prstGeom prst="rect">
            <a:avLst/>
          </a:prstGeom>
          <a:noFill/>
        </p:spPr>
        <p:txBody>
          <a:bodyPr wrap="square" rtlCol="0">
            <a:spAutoFit/>
          </a:bodyPr>
          <a:lstStyle/>
          <a:p>
            <a:r>
              <a:rPr lang="en-IN" b="1" dirty="0"/>
              <a:t>View of website for malicious user.</a:t>
            </a:r>
          </a:p>
        </p:txBody>
      </p:sp>
    </p:spTree>
    <p:extLst>
      <p:ext uri="{BB962C8B-B14F-4D97-AF65-F5344CB8AC3E}">
        <p14:creationId xmlns:p14="http://schemas.microsoft.com/office/powerpoint/2010/main" val="3922725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Prevention: </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18</a:t>
            </a:fld>
            <a:endParaRPr lang="en-US"/>
          </a:p>
        </p:txBody>
      </p:sp>
      <p:sp>
        <p:nvSpPr>
          <p:cNvPr id="12" name="Content Placeholder 11">
            <a:extLst>
              <a:ext uri="{FF2B5EF4-FFF2-40B4-BE49-F238E27FC236}">
                <a16:creationId xmlns:a16="http://schemas.microsoft.com/office/drawing/2014/main" id="{43BCFF3B-CB47-0627-F4F5-DEA49C5B4F05}"/>
              </a:ext>
            </a:extLst>
          </p:cNvPr>
          <p:cNvSpPr>
            <a:spLocks noGrp="1"/>
          </p:cNvSpPr>
          <p:nvPr>
            <p:ph idx="1"/>
          </p:nvPr>
        </p:nvSpPr>
        <p:spPr/>
        <p:txBody>
          <a:bodyPr/>
          <a:lstStyle/>
          <a:p>
            <a:r>
              <a:rPr lang="en-US" b="1" dirty="0"/>
              <a:t>Data Collection Data collected under two different conditions:</a:t>
            </a:r>
          </a:p>
          <a:p>
            <a:pPr marL="514350" indent="-514350">
              <a:buAutoNum type="arabicPeriod"/>
            </a:pPr>
            <a:r>
              <a:rPr lang="en-US" b="1" dirty="0"/>
              <a:t>Encrypt only the password field.</a:t>
            </a:r>
          </a:p>
          <a:p>
            <a:pPr marL="514350" indent="-514350">
              <a:buAutoNum type="arabicPeriod"/>
            </a:pPr>
            <a:r>
              <a:rPr lang="en-US" b="1" dirty="0"/>
              <a:t>Encrypt both username and password field.</a:t>
            </a:r>
          </a:p>
          <a:p>
            <a:pPr marL="514350" indent="-514350">
              <a:buAutoNum type="arabicPeriod"/>
            </a:pPr>
            <a:r>
              <a:rPr lang="en-US" b="1" dirty="0"/>
              <a:t>The attackers cannot do anything with the above information. Without knowing the algorithm and key used it is not possible to decrypt the data. This method keeps the database more secure while comparing with the standard database</a:t>
            </a:r>
            <a:endParaRPr lang="en-IN" b="1" dirty="0"/>
          </a:p>
        </p:txBody>
      </p:sp>
    </p:spTree>
    <p:extLst>
      <p:ext uri="{BB962C8B-B14F-4D97-AF65-F5344CB8AC3E}">
        <p14:creationId xmlns:p14="http://schemas.microsoft.com/office/powerpoint/2010/main" val="143092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Prevention: </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19</a:t>
            </a:fld>
            <a:endParaRPr lang="en-US"/>
          </a:p>
        </p:txBody>
      </p:sp>
      <p:pic>
        <p:nvPicPr>
          <p:cNvPr id="17" name="Picture 16" descr="Graphical user interface, text, application, email&#10;&#10;Description automatically generated">
            <a:extLst>
              <a:ext uri="{FF2B5EF4-FFF2-40B4-BE49-F238E27FC236}">
                <a16:creationId xmlns:a16="http://schemas.microsoft.com/office/drawing/2014/main" id="{1ABF3372-6E2C-854B-4E2A-7619496D02E9}"/>
              </a:ext>
            </a:extLst>
          </p:cNvPr>
          <p:cNvPicPr>
            <a:picLocks noChangeAspect="1"/>
          </p:cNvPicPr>
          <p:nvPr/>
        </p:nvPicPr>
        <p:blipFill rotWithShape="1">
          <a:blip r:embed="rId2"/>
          <a:srcRect r="37623" b="50195"/>
          <a:stretch/>
        </p:blipFill>
        <p:spPr>
          <a:xfrm>
            <a:off x="707606" y="2041724"/>
            <a:ext cx="9208007" cy="3962400"/>
          </a:xfrm>
          <a:prstGeom prst="rect">
            <a:avLst/>
          </a:prstGeom>
        </p:spPr>
      </p:pic>
      <p:sp>
        <p:nvSpPr>
          <p:cNvPr id="2" name="TextBox 1">
            <a:extLst>
              <a:ext uri="{FF2B5EF4-FFF2-40B4-BE49-F238E27FC236}">
                <a16:creationId xmlns:a16="http://schemas.microsoft.com/office/drawing/2014/main" id="{D6D8A001-9426-9C10-9618-02B08DF88F0A}"/>
              </a:ext>
            </a:extLst>
          </p:cNvPr>
          <p:cNvSpPr txBox="1"/>
          <p:nvPr/>
        </p:nvSpPr>
        <p:spPr>
          <a:xfrm>
            <a:off x="1860062" y="1396374"/>
            <a:ext cx="7698153" cy="369332"/>
          </a:xfrm>
          <a:prstGeom prst="rect">
            <a:avLst/>
          </a:prstGeom>
          <a:noFill/>
        </p:spPr>
        <p:txBody>
          <a:bodyPr wrap="square" rtlCol="0">
            <a:spAutoFit/>
          </a:bodyPr>
          <a:lstStyle/>
          <a:p>
            <a:r>
              <a:rPr lang="en-IN" b="1" dirty="0"/>
              <a:t>Adding user by encrypting the email and password to avoid the SQL injection.</a:t>
            </a:r>
          </a:p>
        </p:txBody>
      </p:sp>
    </p:spTree>
    <p:extLst>
      <p:ext uri="{BB962C8B-B14F-4D97-AF65-F5344CB8AC3E}">
        <p14:creationId xmlns:p14="http://schemas.microsoft.com/office/powerpoint/2010/main" val="391731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sz="3600" dirty="0"/>
              <a:t>SQL Injection, Cross Site Scripting and Their Preventions </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124935346"/>
              </p:ext>
            </p:extLst>
          </p:nvPr>
        </p:nvGraphicFramePr>
        <p:xfrm>
          <a:off x="7805530" y="176203"/>
          <a:ext cx="3975652" cy="6550198"/>
        </p:xfrm>
        <a:graphic>
          <a:graphicData uri="http://schemas.openxmlformats.org/drawingml/2006/table">
            <a:tbl>
              <a:tblPr firstRow="1" bandRow="1"/>
              <a:tblGrid>
                <a:gridCol w="3975652">
                  <a:extLst>
                    <a:ext uri="{9D8B030D-6E8A-4147-A177-3AD203B41FA5}">
                      <a16:colId xmlns:a16="http://schemas.microsoft.com/office/drawing/2014/main" val="1563570424"/>
                    </a:ext>
                  </a:extLst>
                </a:gridCol>
              </a:tblGrid>
              <a:tr h="60546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latin typeface="+mn-lt"/>
                          <a:cs typeface="Gill Sans Light" panose="020B0302020104020203" pitchFamily="34" charset="-79"/>
                        </a:rPr>
                        <a:t>Abstract</a:t>
                      </a:r>
                    </a:p>
                    <a:p>
                      <a:pPr algn="r"/>
                      <a:r>
                        <a:rPr lang="en-US" sz="20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60546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latin typeface="+mn-lt"/>
                          <a:cs typeface="Gill Sans Light" panose="020B0302020104020203" pitchFamily="34" charset="-79"/>
                        </a:rPr>
                        <a:t>Introduction</a:t>
                      </a:r>
                    </a:p>
                    <a:p>
                      <a:pPr marL="0" algn="r" defTabSz="914400" rtl="0" eaLnBrk="1" latinLnBrk="0" hangingPunct="1"/>
                      <a:r>
                        <a:rPr lang="en-US" sz="20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60546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latin typeface="+mn-lt"/>
                          <a:cs typeface="Gill Sans Light" panose="020B0302020104020203" pitchFamily="34" charset="-79"/>
                        </a:rPr>
                        <a:t>Design of Study</a:t>
                      </a:r>
                    </a:p>
                    <a:p>
                      <a:pPr marL="0" algn="r" defTabSz="914400" rtl="0" eaLnBrk="1" latinLnBrk="0" hangingPunct="1"/>
                      <a:r>
                        <a:rPr lang="en-US" sz="200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60546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latin typeface="+mn-lt"/>
                          <a:cs typeface="Gill Sans Light" panose="020B0302020104020203" pitchFamily="34" charset="-79"/>
                        </a:rPr>
                        <a:t>Create a Web Application</a:t>
                      </a:r>
                    </a:p>
                    <a:p>
                      <a:pPr marL="0" algn="r" defTabSz="914400" rtl="0" eaLnBrk="1" latinLnBrk="0" hangingPunct="1"/>
                      <a:r>
                        <a:rPr lang="en-US" sz="20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60546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latin typeface="+mn-lt"/>
                          <a:cs typeface="Gill Sans Light" panose="020B0302020104020203" pitchFamily="34" charset="-79"/>
                        </a:rPr>
                        <a:t>SQL Injection Attack</a:t>
                      </a:r>
                    </a:p>
                    <a:p>
                      <a:pPr marL="0" algn="r" defTabSz="914400" rtl="0" eaLnBrk="1" latinLnBrk="0" hangingPunct="1"/>
                      <a:r>
                        <a:rPr lang="en-US" sz="2000" kern="1200" dirty="0">
                          <a:solidFill>
                            <a:schemeClr val="tx1"/>
                          </a:solidFill>
                          <a:latin typeface="+mj-lt"/>
                          <a:ea typeface="+mn-ea"/>
                          <a:cs typeface="+mn-cs"/>
                        </a:rPr>
                        <a:t>14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652069">
                <a:tc>
                  <a:txBody>
                    <a:bodyPr/>
                    <a:lstStyle/>
                    <a:p>
                      <a:pPr marL="0" algn="r" defTabSz="914400" rtl="0" eaLnBrk="1" latinLnBrk="0" hangingPunct="1"/>
                      <a:r>
                        <a:rPr lang="en-US" sz="2000" kern="1200" dirty="0">
                          <a:solidFill>
                            <a:schemeClr val="tx1"/>
                          </a:solidFill>
                          <a:latin typeface="+mn-lt"/>
                          <a:ea typeface="+mn-ea"/>
                          <a:cs typeface="+mn-cs"/>
                        </a:rPr>
                        <a:t>SQL Injection Prevention</a:t>
                      </a:r>
                    </a:p>
                    <a:p>
                      <a:pPr marL="0" algn="r" defTabSz="914400" rtl="0" eaLnBrk="1" latinLnBrk="0" hangingPunct="1"/>
                      <a:r>
                        <a:rPr lang="en-US" sz="2000" b="1" kern="1200" dirty="0">
                          <a:solidFill>
                            <a:schemeClr val="tx1"/>
                          </a:solidFill>
                          <a:latin typeface="+mn-lt"/>
                          <a:ea typeface="+mn-ea"/>
                          <a:cs typeface="+mn-cs"/>
                        </a:rPr>
                        <a:t>18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1529652"/>
                  </a:ext>
                </a:extLst>
              </a:tr>
              <a:tr h="652069">
                <a:tc>
                  <a:txBody>
                    <a:bodyPr/>
                    <a:lstStyle/>
                    <a:p>
                      <a:pPr marL="0" algn="r" defTabSz="914400" rtl="0" eaLnBrk="1" latinLnBrk="0" hangingPunct="1"/>
                      <a:r>
                        <a:rPr lang="en-US" sz="2000" kern="1200" dirty="0">
                          <a:solidFill>
                            <a:schemeClr val="tx1"/>
                          </a:solidFill>
                          <a:latin typeface="+mn-lt"/>
                          <a:ea typeface="+mn-ea"/>
                          <a:cs typeface="+mn-cs"/>
                        </a:rPr>
                        <a:t>Cross Site Scripting(XSS)</a:t>
                      </a:r>
                    </a:p>
                    <a:p>
                      <a:pPr marL="0" algn="r" defTabSz="914400" rtl="0" eaLnBrk="1" latinLnBrk="0" hangingPunct="1"/>
                      <a:r>
                        <a:rPr lang="en-US" sz="2000" b="1" kern="1200" dirty="0">
                          <a:solidFill>
                            <a:schemeClr val="tx1"/>
                          </a:solidFill>
                          <a:latin typeface="+mn-lt"/>
                          <a:ea typeface="+mn-ea"/>
                          <a:cs typeface="+mn-cs"/>
                        </a:rPr>
                        <a:t>22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1612452"/>
                  </a:ext>
                </a:extLst>
              </a:tr>
              <a:tr h="941878">
                <a:tc>
                  <a:txBody>
                    <a:bodyPr/>
                    <a:lstStyle/>
                    <a:p>
                      <a:pPr marL="0" algn="r" defTabSz="914400" rtl="0" eaLnBrk="1" latinLnBrk="0" hangingPunct="1"/>
                      <a:r>
                        <a:rPr lang="en-US" sz="2000" kern="1200" dirty="0">
                          <a:solidFill>
                            <a:schemeClr val="tx1"/>
                          </a:solidFill>
                          <a:latin typeface="+mn-lt"/>
                          <a:ea typeface="+mn-ea"/>
                          <a:cs typeface="+mn-cs"/>
                        </a:rPr>
                        <a:t>Cross Site Scripting  Prevention</a:t>
                      </a:r>
                    </a:p>
                    <a:p>
                      <a:pPr marL="0" algn="r" defTabSz="914400" rtl="0" eaLnBrk="1" latinLnBrk="0" hangingPunct="1"/>
                      <a:r>
                        <a:rPr lang="en-US" sz="2000" b="1" kern="1200" dirty="0">
                          <a:solidFill>
                            <a:schemeClr val="tx1"/>
                          </a:solidFill>
                          <a:latin typeface="+mn-lt"/>
                          <a:ea typeface="+mn-ea"/>
                          <a:cs typeface="+mn-cs"/>
                        </a:rPr>
                        <a:t>29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0586487"/>
                  </a:ext>
                </a:extLst>
              </a:tr>
              <a:tr h="652069">
                <a:tc>
                  <a:txBody>
                    <a:bodyPr/>
                    <a:lstStyle/>
                    <a:p>
                      <a:pPr marL="0" algn="r" defTabSz="914400" rtl="0" eaLnBrk="1" latinLnBrk="0" hangingPunct="1"/>
                      <a:r>
                        <a:rPr lang="en-US" sz="2000" kern="1200" dirty="0">
                          <a:solidFill>
                            <a:schemeClr val="tx1"/>
                          </a:solidFill>
                          <a:latin typeface="+mn-lt"/>
                          <a:ea typeface="+mn-ea"/>
                          <a:cs typeface="+mn-cs"/>
                        </a:rPr>
                        <a:t>Summary and </a:t>
                      </a:r>
                      <a:r>
                        <a:rPr lang="en-US" sz="2000" kern="1200" dirty="0" err="1">
                          <a:solidFill>
                            <a:schemeClr val="tx1"/>
                          </a:solidFill>
                          <a:latin typeface="+mn-lt"/>
                          <a:ea typeface="+mn-ea"/>
                          <a:cs typeface="+mn-cs"/>
                        </a:rPr>
                        <a:t>Github</a:t>
                      </a:r>
                      <a:r>
                        <a:rPr lang="en-US" sz="2000" kern="1200" dirty="0">
                          <a:solidFill>
                            <a:schemeClr val="tx1"/>
                          </a:solidFill>
                          <a:latin typeface="+mn-lt"/>
                          <a:ea typeface="+mn-ea"/>
                          <a:cs typeface="+mn-cs"/>
                        </a:rPr>
                        <a:t> Link</a:t>
                      </a:r>
                    </a:p>
                    <a:p>
                      <a:pPr marL="0" algn="r" defTabSz="914400" rtl="0" eaLnBrk="1" latinLnBrk="0" hangingPunct="1"/>
                      <a:r>
                        <a:rPr lang="en-US" sz="2000" b="1" kern="1200" dirty="0">
                          <a:solidFill>
                            <a:schemeClr val="tx1"/>
                          </a:solidFill>
                          <a:latin typeface="+mn-lt"/>
                          <a:ea typeface="+mn-ea"/>
                          <a:cs typeface="+mn-cs"/>
                        </a:rPr>
                        <a:t>32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72839090"/>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Prevention: </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20</a:t>
            </a:fld>
            <a:endParaRPr lang="en-US"/>
          </a:p>
        </p:txBody>
      </p:sp>
      <p:pic>
        <p:nvPicPr>
          <p:cNvPr id="9" name="Content Placeholder 8" descr="Graphical user interface&#10;&#10;Description automatically generated">
            <a:extLst>
              <a:ext uri="{FF2B5EF4-FFF2-40B4-BE49-F238E27FC236}">
                <a16:creationId xmlns:a16="http://schemas.microsoft.com/office/drawing/2014/main" id="{E67C17CD-4AD9-3261-E44E-A0E99694E7A0}"/>
              </a:ext>
            </a:extLst>
          </p:cNvPr>
          <p:cNvPicPr>
            <a:picLocks noGrp="1" noChangeAspect="1"/>
          </p:cNvPicPr>
          <p:nvPr>
            <p:ph idx="1"/>
          </p:nvPr>
        </p:nvPicPr>
        <p:blipFill>
          <a:blip r:embed="rId2"/>
          <a:stretch>
            <a:fillRect/>
          </a:stretch>
        </p:blipFill>
        <p:spPr>
          <a:xfrm>
            <a:off x="715617" y="1781909"/>
            <a:ext cx="8547654" cy="3996592"/>
          </a:xfrm>
        </p:spPr>
      </p:pic>
      <p:sp>
        <p:nvSpPr>
          <p:cNvPr id="2" name="TextBox 1">
            <a:extLst>
              <a:ext uri="{FF2B5EF4-FFF2-40B4-BE49-F238E27FC236}">
                <a16:creationId xmlns:a16="http://schemas.microsoft.com/office/drawing/2014/main" id="{7B0ABEEB-8022-6EC8-D1F7-F3CEAB2F54A3}"/>
              </a:ext>
            </a:extLst>
          </p:cNvPr>
          <p:cNvSpPr txBox="1"/>
          <p:nvPr/>
        </p:nvSpPr>
        <p:spPr>
          <a:xfrm>
            <a:off x="2883877" y="1248311"/>
            <a:ext cx="7065107" cy="369332"/>
          </a:xfrm>
          <a:prstGeom prst="rect">
            <a:avLst/>
          </a:prstGeom>
          <a:noFill/>
        </p:spPr>
        <p:txBody>
          <a:bodyPr wrap="square" rtlCol="0">
            <a:spAutoFit/>
          </a:bodyPr>
          <a:lstStyle/>
          <a:p>
            <a:r>
              <a:rPr lang="en-IN" b="1" dirty="0"/>
              <a:t>Malicious user trying to log in inside website</a:t>
            </a:r>
          </a:p>
        </p:txBody>
      </p:sp>
    </p:spTree>
    <p:extLst>
      <p:ext uri="{BB962C8B-B14F-4D97-AF65-F5344CB8AC3E}">
        <p14:creationId xmlns:p14="http://schemas.microsoft.com/office/powerpoint/2010/main" val="193699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503185"/>
            <a:ext cx="10515600" cy="676656"/>
          </a:xfrm>
        </p:spPr>
        <p:txBody>
          <a:bodyPr anchor="ctr">
            <a:normAutofit/>
          </a:bodyPr>
          <a:lstStyle/>
          <a:p>
            <a:r>
              <a:rPr lang="en-US" sz="4100" dirty="0"/>
              <a:t>SQL Injection Prevention: </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21</a:t>
            </a:fld>
            <a:endParaRPr lang="en-US"/>
          </a:p>
        </p:txBody>
      </p:sp>
      <p:pic>
        <p:nvPicPr>
          <p:cNvPr id="10" name="Content Placeholder 9" descr="Graphical user interface&#10;&#10;Description automatically generated">
            <a:extLst>
              <a:ext uri="{FF2B5EF4-FFF2-40B4-BE49-F238E27FC236}">
                <a16:creationId xmlns:a16="http://schemas.microsoft.com/office/drawing/2014/main" id="{A2E20B09-8CBC-FBAA-0FAC-45591A47604E}"/>
              </a:ext>
            </a:extLst>
          </p:cNvPr>
          <p:cNvPicPr>
            <a:picLocks noGrp="1" noChangeAspect="1"/>
          </p:cNvPicPr>
          <p:nvPr>
            <p:ph idx="1"/>
          </p:nvPr>
        </p:nvPicPr>
        <p:blipFill>
          <a:blip r:embed="rId2"/>
          <a:stretch>
            <a:fillRect/>
          </a:stretch>
        </p:blipFill>
        <p:spPr>
          <a:xfrm>
            <a:off x="576072" y="1828800"/>
            <a:ext cx="9130635" cy="3949700"/>
          </a:xfrm>
        </p:spPr>
      </p:pic>
      <p:sp>
        <p:nvSpPr>
          <p:cNvPr id="2" name="TextBox 1">
            <a:extLst>
              <a:ext uri="{FF2B5EF4-FFF2-40B4-BE49-F238E27FC236}">
                <a16:creationId xmlns:a16="http://schemas.microsoft.com/office/drawing/2014/main" id="{18F0D84D-E87B-24D1-A5DB-5762AAE82F57}"/>
              </a:ext>
            </a:extLst>
          </p:cNvPr>
          <p:cNvSpPr txBox="1"/>
          <p:nvPr/>
        </p:nvSpPr>
        <p:spPr>
          <a:xfrm>
            <a:off x="2485293" y="1239932"/>
            <a:ext cx="7065107" cy="369332"/>
          </a:xfrm>
          <a:prstGeom prst="rect">
            <a:avLst/>
          </a:prstGeom>
          <a:noFill/>
        </p:spPr>
        <p:txBody>
          <a:bodyPr wrap="square" rtlCol="0">
            <a:spAutoFit/>
          </a:bodyPr>
          <a:lstStyle/>
          <a:p>
            <a:r>
              <a:rPr lang="en-IN" b="1" dirty="0"/>
              <a:t>Malicious user logged in unsuccessful due to encryption.</a:t>
            </a:r>
          </a:p>
        </p:txBody>
      </p:sp>
    </p:spTree>
    <p:extLst>
      <p:ext uri="{BB962C8B-B14F-4D97-AF65-F5344CB8AC3E}">
        <p14:creationId xmlns:p14="http://schemas.microsoft.com/office/powerpoint/2010/main" val="356114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22</a:t>
            </a:fld>
            <a:endParaRPr lang="en-US" dirty="0"/>
          </a:p>
        </p:txBody>
      </p:sp>
      <p:sp>
        <p:nvSpPr>
          <p:cNvPr id="3" name="Content Placeholder 2">
            <a:extLst>
              <a:ext uri="{FF2B5EF4-FFF2-40B4-BE49-F238E27FC236}">
                <a16:creationId xmlns:a16="http://schemas.microsoft.com/office/drawing/2014/main" id="{0440156A-2313-B933-3A60-B3AB480501B1}"/>
              </a:ext>
            </a:extLst>
          </p:cNvPr>
          <p:cNvSpPr>
            <a:spLocks noGrp="1"/>
          </p:cNvSpPr>
          <p:nvPr>
            <p:ph idx="1"/>
          </p:nvPr>
        </p:nvSpPr>
        <p:spPr>
          <a:xfrm>
            <a:off x="595553" y="1650161"/>
            <a:ext cx="9363456" cy="3877056"/>
          </a:xfrm>
        </p:spPr>
        <p:txBody>
          <a:bodyPr/>
          <a:lstStyle/>
          <a:p>
            <a:r>
              <a:rPr lang="en-US" dirty="0"/>
              <a:t>What is meant by cross-site scripting?</a:t>
            </a:r>
          </a:p>
          <a:p>
            <a:pPr marL="0" indent="0">
              <a:buNone/>
            </a:pPr>
            <a:r>
              <a:rPr lang="en-US" dirty="0">
                <a:sym typeface="Wingdings" panose="05000000000000000000" pitchFamily="2" charset="2"/>
              </a:rPr>
              <a:t> </a:t>
            </a:r>
            <a:r>
              <a:rPr lang="en-US" dirty="0"/>
              <a:t>Definition. Cross site scripting (XSS) is an attack in which an attacker injects malicious executable scripts into the code of a trusted application or website. Attackers often initiate an XSS attack by sending a malicious link to a user and enticing the user to click it.</a:t>
            </a:r>
            <a:endParaRPr lang="en-IN" dirty="0"/>
          </a:p>
        </p:txBody>
      </p:sp>
    </p:spTree>
    <p:extLst>
      <p:ext uri="{BB962C8B-B14F-4D97-AF65-F5344CB8AC3E}">
        <p14:creationId xmlns:p14="http://schemas.microsoft.com/office/powerpoint/2010/main" val="3821161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23</a:t>
            </a:fld>
            <a:endParaRPr lang="en-US"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F50639D4-663E-F077-A3F7-465225C98C08}"/>
              </a:ext>
            </a:extLst>
          </p:cNvPr>
          <p:cNvPicPr>
            <a:picLocks noGrp="1" noChangeAspect="1"/>
          </p:cNvPicPr>
          <p:nvPr>
            <p:ph idx="1"/>
          </p:nvPr>
        </p:nvPicPr>
        <p:blipFill>
          <a:blip r:embed="rId2"/>
          <a:stretch>
            <a:fillRect/>
          </a:stretch>
        </p:blipFill>
        <p:spPr>
          <a:xfrm>
            <a:off x="576072" y="1625600"/>
            <a:ext cx="9404174" cy="4218642"/>
          </a:xfrm>
        </p:spPr>
      </p:pic>
      <p:sp>
        <p:nvSpPr>
          <p:cNvPr id="2" name="TextBox 1">
            <a:extLst>
              <a:ext uri="{FF2B5EF4-FFF2-40B4-BE49-F238E27FC236}">
                <a16:creationId xmlns:a16="http://schemas.microsoft.com/office/drawing/2014/main" id="{3DDBC824-C010-53C0-5BED-D315555E3696}"/>
              </a:ext>
            </a:extLst>
          </p:cNvPr>
          <p:cNvSpPr txBox="1"/>
          <p:nvPr/>
        </p:nvSpPr>
        <p:spPr>
          <a:xfrm>
            <a:off x="2086709" y="1130651"/>
            <a:ext cx="7065107" cy="369332"/>
          </a:xfrm>
          <a:prstGeom prst="rect">
            <a:avLst/>
          </a:prstGeom>
          <a:noFill/>
        </p:spPr>
        <p:txBody>
          <a:bodyPr wrap="square" rtlCol="0">
            <a:spAutoFit/>
          </a:bodyPr>
          <a:lstStyle/>
          <a:p>
            <a:r>
              <a:rPr lang="en-IN" b="1" dirty="0"/>
              <a:t>Adding script as a comment to do cross site scripting</a:t>
            </a:r>
          </a:p>
        </p:txBody>
      </p:sp>
    </p:spTree>
    <p:extLst>
      <p:ext uri="{BB962C8B-B14F-4D97-AF65-F5344CB8AC3E}">
        <p14:creationId xmlns:p14="http://schemas.microsoft.com/office/powerpoint/2010/main" val="196819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24</a:t>
            </a:fld>
            <a:endParaRPr lang="en-US" dirty="0"/>
          </a:p>
        </p:txBody>
      </p:sp>
      <p:pic>
        <p:nvPicPr>
          <p:cNvPr id="10" name="Content Placeholder 9" descr="Graphical user interface&#10;&#10;Description automatically generated">
            <a:extLst>
              <a:ext uri="{FF2B5EF4-FFF2-40B4-BE49-F238E27FC236}">
                <a16:creationId xmlns:a16="http://schemas.microsoft.com/office/drawing/2014/main" id="{78343241-6472-3A1E-EAC9-81F7C66C44CA}"/>
              </a:ext>
            </a:extLst>
          </p:cNvPr>
          <p:cNvPicPr>
            <a:picLocks noGrp="1" noChangeAspect="1"/>
          </p:cNvPicPr>
          <p:nvPr>
            <p:ph idx="1"/>
          </p:nvPr>
        </p:nvPicPr>
        <p:blipFill>
          <a:blip r:embed="rId2"/>
          <a:stretch>
            <a:fillRect/>
          </a:stretch>
        </p:blipFill>
        <p:spPr>
          <a:xfrm>
            <a:off x="694162" y="1606506"/>
            <a:ext cx="8821238" cy="4679994"/>
          </a:xfrm>
        </p:spPr>
      </p:pic>
      <p:sp>
        <p:nvSpPr>
          <p:cNvPr id="2" name="TextBox 1">
            <a:extLst>
              <a:ext uri="{FF2B5EF4-FFF2-40B4-BE49-F238E27FC236}">
                <a16:creationId xmlns:a16="http://schemas.microsoft.com/office/drawing/2014/main" id="{9492B677-6600-3D5E-1BF3-59425DDFC249}"/>
              </a:ext>
            </a:extLst>
          </p:cNvPr>
          <p:cNvSpPr txBox="1"/>
          <p:nvPr/>
        </p:nvSpPr>
        <p:spPr>
          <a:xfrm>
            <a:off x="1891324" y="1167840"/>
            <a:ext cx="7065107" cy="369332"/>
          </a:xfrm>
          <a:prstGeom prst="rect">
            <a:avLst/>
          </a:prstGeom>
          <a:noFill/>
        </p:spPr>
        <p:txBody>
          <a:bodyPr wrap="square" rtlCol="0">
            <a:spAutoFit/>
          </a:bodyPr>
          <a:lstStyle/>
          <a:p>
            <a:r>
              <a:rPr lang="en-IN" b="1" dirty="0"/>
              <a:t>Popup of “hello” is generated due to adding script as comment.</a:t>
            </a:r>
          </a:p>
        </p:txBody>
      </p:sp>
    </p:spTree>
    <p:extLst>
      <p:ext uri="{BB962C8B-B14F-4D97-AF65-F5344CB8AC3E}">
        <p14:creationId xmlns:p14="http://schemas.microsoft.com/office/powerpoint/2010/main" val="208887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25</a:t>
            </a:fld>
            <a:endParaRPr lang="en-US" dirty="0"/>
          </a:p>
        </p:txBody>
      </p:sp>
      <p:pic>
        <p:nvPicPr>
          <p:cNvPr id="10" name="Content Placeholder 9" descr="Graphical user interface, text, application, email&#10;&#10;Description automatically generated">
            <a:extLst>
              <a:ext uri="{FF2B5EF4-FFF2-40B4-BE49-F238E27FC236}">
                <a16:creationId xmlns:a16="http://schemas.microsoft.com/office/drawing/2014/main" id="{12226624-D4CC-FA35-09D4-D4E49D25E19A}"/>
              </a:ext>
            </a:extLst>
          </p:cNvPr>
          <p:cNvPicPr>
            <a:picLocks noGrp="1" noChangeAspect="1"/>
          </p:cNvPicPr>
          <p:nvPr>
            <p:ph idx="1"/>
          </p:nvPr>
        </p:nvPicPr>
        <p:blipFill>
          <a:blip r:embed="rId2"/>
          <a:stretch>
            <a:fillRect/>
          </a:stretch>
        </p:blipFill>
        <p:spPr>
          <a:xfrm>
            <a:off x="1177588" y="1509073"/>
            <a:ext cx="8860995" cy="4572552"/>
          </a:xfrm>
        </p:spPr>
      </p:pic>
      <p:sp>
        <p:nvSpPr>
          <p:cNvPr id="2" name="TextBox 1">
            <a:extLst>
              <a:ext uri="{FF2B5EF4-FFF2-40B4-BE49-F238E27FC236}">
                <a16:creationId xmlns:a16="http://schemas.microsoft.com/office/drawing/2014/main" id="{CF249395-9345-8BCA-508C-FFA281F45DD8}"/>
              </a:ext>
            </a:extLst>
          </p:cNvPr>
          <p:cNvSpPr txBox="1"/>
          <p:nvPr/>
        </p:nvSpPr>
        <p:spPr>
          <a:xfrm>
            <a:off x="3391878" y="1139741"/>
            <a:ext cx="7065107" cy="369332"/>
          </a:xfrm>
          <a:prstGeom prst="rect">
            <a:avLst/>
          </a:prstGeom>
          <a:noFill/>
        </p:spPr>
        <p:txBody>
          <a:bodyPr wrap="square" rtlCol="0">
            <a:spAutoFit/>
          </a:bodyPr>
          <a:lstStyle/>
          <a:p>
            <a:r>
              <a:rPr lang="en-IN" b="1" dirty="0"/>
              <a:t>Comment table after adding script.</a:t>
            </a:r>
          </a:p>
        </p:txBody>
      </p:sp>
    </p:spTree>
    <p:extLst>
      <p:ext uri="{BB962C8B-B14F-4D97-AF65-F5344CB8AC3E}">
        <p14:creationId xmlns:p14="http://schemas.microsoft.com/office/powerpoint/2010/main" val="79286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26</a:t>
            </a:fld>
            <a:endParaRPr lang="en-US" dirty="0"/>
          </a:p>
        </p:txBody>
      </p:sp>
      <p:pic>
        <p:nvPicPr>
          <p:cNvPr id="8" name="Content Placeholder 7" descr="Graphical user interface, website&#10;&#10;Description automatically generated">
            <a:extLst>
              <a:ext uri="{FF2B5EF4-FFF2-40B4-BE49-F238E27FC236}">
                <a16:creationId xmlns:a16="http://schemas.microsoft.com/office/drawing/2014/main" id="{B3180E37-ED51-9A87-2C80-5AD9C4C72A35}"/>
              </a:ext>
            </a:extLst>
          </p:cNvPr>
          <p:cNvPicPr>
            <a:picLocks noGrp="1" noChangeAspect="1"/>
          </p:cNvPicPr>
          <p:nvPr>
            <p:ph idx="1"/>
          </p:nvPr>
        </p:nvPicPr>
        <p:blipFill>
          <a:blip r:embed="rId2"/>
          <a:stretch>
            <a:fillRect/>
          </a:stretch>
        </p:blipFill>
        <p:spPr>
          <a:xfrm>
            <a:off x="561301" y="1602154"/>
            <a:ext cx="8864053" cy="4176347"/>
          </a:xfrm>
        </p:spPr>
      </p:pic>
      <p:sp>
        <p:nvSpPr>
          <p:cNvPr id="2" name="TextBox 1">
            <a:extLst>
              <a:ext uri="{FF2B5EF4-FFF2-40B4-BE49-F238E27FC236}">
                <a16:creationId xmlns:a16="http://schemas.microsoft.com/office/drawing/2014/main" id="{C6A32D91-325C-540D-7B81-001618610257}"/>
              </a:ext>
            </a:extLst>
          </p:cNvPr>
          <p:cNvSpPr txBox="1"/>
          <p:nvPr/>
        </p:nvSpPr>
        <p:spPr>
          <a:xfrm>
            <a:off x="3352801" y="1116316"/>
            <a:ext cx="7065107" cy="369332"/>
          </a:xfrm>
          <a:prstGeom prst="rect">
            <a:avLst/>
          </a:prstGeom>
          <a:noFill/>
        </p:spPr>
        <p:txBody>
          <a:bodyPr wrap="square" rtlCol="0">
            <a:spAutoFit/>
          </a:bodyPr>
          <a:lstStyle/>
          <a:p>
            <a:r>
              <a:rPr lang="en-IN" b="1" dirty="0"/>
              <a:t>Adding another script as comment</a:t>
            </a:r>
          </a:p>
        </p:txBody>
      </p:sp>
    </p:spTree>
    <p:extLst>
      <p:ext uri="{BB962C8B-B14F-4D97-AF65-F5344CB8AC3E}">
        <p14:creationId xmlns:p14="http://schemas.microsoft.com/office/powerpoint/2010/main" val="264473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27</a:t>
            </a:fld>
            <a:endParaRPr lang="en-US" dirty="0"/>
          </a:p>
        </p:txBody>
      </p:sp>
      <p:pic>
        <p:nvPicPr>
          <p:cNvPr id="8" name="Content Placeholder 7" descr="Graphical user interface, text, application&#10;&#10;Description automatically generated">
            <a:extLst>
              <a:ext uri="{FF2B5EF4-FFF2-40B4-BE49-F238E27FC236}">
                <a16:creationId xmlns:a16="http://schemas.microsoft.com/office/drawing/2014/main" id="{464603F2-527E-01B4-8079-33C91094111E}"/>
              </a:ext>
            </a:extLst>
          </p:cNvPr>
          <p:cNvPicPr>
            <a:picLocks noGrp="1" noChangeAspect="1"/>
          </p:cNvPicPr>
          <p:nvPr>
            <p:ph idx="1"/>
          </p:nvPr>
        </p:nvPicPr>
        <p:blipFill>
          <a:blip r:embed="rId2"/>
          <a:stretch>
            <a:fillRect/>
          </a:stretch>
        </p:blipFill>
        <p:spPr>
          <a:xfrm>
            <a:off x="1020379" y="1834160"/>
            <a:ext cx="8744471" cy="3894993"/>
          </a:xfrm>
        </p:spPr>
      </p:pic>
      <p:sp>
        <p:nvSpPr>
          <p:cNvPr id="2" name="TextBox 1">
            <a:extLst>
              <a:ext uri="{FF2B5EF4-FFF2-40B4-BE49-F238E27FC236}">
                <a16:creationId xmlns:a16="http://schemas.microsoft.com/office/drawing/2014/main" id="{24C37178-6213-EBBA-FA55-2B0BFAFC5ADC}"/>
              </a:ext>
            </a:extLst>
          </p:cNvPr>
          <p:cNvSpPr txBox="1"/>
          <p:nvPr/>
        </p:nvSpPr>
        <p:spPr>
          <a:xfrm>
            <a:off x="1860062" y="1271193"/>
            <a:ext cx="7065107" cy="369332"/>
          </a:xfrm>
          <a:prstGeom prst="rect">
            <a:avLst/>
          </a:prstGeom>
          <a:noFill/>
        </p:spPr>
        <p:txBody>
          <a:bodyPr wrap="square" rtlCol="0">
            <a:spAutoFit/>
          </a:bodyPr>
          <a:lstStyle/>
          <a:p>
            <a:r>
              <a:rPr lang="en-IN" b="1" dirty="0"/>
              <a:t>Showing the comments table after inserting another script as comment.</a:t>
            </a:r>
          </a:p>
        </p:txBody>
      </p:sp>
    </p:spTree>
    <p:extLst>
      <p:ext uri="{BB962C8B-B14F-4D97-AF65-F5344CB8AC3E}">
        <p14:creationId xmlns:p14="http://schemas.microsoft.com/office/powerpoint/2010/main" val="250982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28</a:t>
            </a:fld>
            <a:endParaRPr lang="en-US" dirty="0"/>
          </a:p>
        </p:txBody>
      </p:sp>
      <p:pic>
        <p:nvPicPr>
          <p:cNvPr id="8" name="Content Placeholder 7" descr="Graphical user interface, application, Word&#10;&#10;Description automatically generated">
            <a:extLst>
              <a:ext uri="{FF2B5EF4-FFF2-40B4-BE49-F238E27FC236}">
                <a16:creationId xmlns:a16="http://schemas.microsoft.com/office/drawing/2014/main" id="{18B4FC28-31E6-2C57-739D-B3B45CA6C762}"/>
              </a:ext>
            </a:extLst>
          </p:cNvPr>
          <p:cNvPicPr>
            <a:picLocks noGrp="1" noChangeAspect="1"/>
          </p:cNvPicPr>
          <p:nvPr>
            <p:ph idx="1"/>
          </p:nvPr>
        </p:nvPicPr>
        <p:blipFill rotWithShape="1">
          <a:blip r:embed="rId2"/>
          <a:srcRect b="30941"/>
          <a:stretch/>
        </p:blipFill>
        <p:spPr>
          <a:xfrm>
            <a:off x="1131824" y="1813030"/>
            <a:ext cx="8741725" cy="4056324"/>
          </a:xfrm>
        </p:spPr>
      </p:pic>
      <p:sp>
        <p:nvSpPr>
          <p:cNvPr id="2" name="TextBox 1">
            <a:extLst>
              <a:ext uri="{FF2B5EF4-FFF2-40B4-BE49-F238E27FC236}">
                <a16:creationId xmlns:a16="http://schemas.microsoft.com/office/drawing/2014/main" id="{435E1AF5-471E-B1E4-A6BB-FEC341D753F7}"/>
              </a:ext>
            </a:extLst>
          </p:cNvPr>
          <p:cNvSpPr txBox="1"/>
          <p:nvPr/>
        </p:nvSpPr>
        <p:spPr>
          <a:xfrm>
            <a:off x="3641970" y="1291742"/>
            <a:ext cx="7065107" cy="369332"/>
          </a:xfrm>
          <a:prstGeom prst="rect">
            <a:avLst/>
          </a:prstGeom>
          <a:noFill/>
        </p:spPr>
        <p:txBody>
          <a:bodyPr wrap="square" rtlCol="0">
            <a:spAutoFit/>
          </a:bodyPr>
          <a:lstStyle/>
          <a:p>
            <a:r>
              <a:rPr lang="en-IN" b="1" dirty="0"/>
              <a:t>Result of second script on website.</a:t>
            </a:r>
          </a:p>
        </p:txBody>
      </p:sp>
    </p:spTree>
    <p:extLst>
      <p:ext uri="{BB962C8B-B14F-4D97-AF65-F5344CB8AC3E}">
        <p14:creationId xmlns:p14="http://schemas.microsoft.com/office/powerpoint/2010/main" val="96609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FB33-7DC2-C356-3628-E44444FA4693}"/>
              </a:ext>
            </a:extLst>
          </p:cNvPr>
          <p:cNvSpPr>
            <a:spLocks noGrp="1"/>
          </p:cNvSpPr>
          <p:nvPr>
            <p:ph type="title"/>
          </p:nvPr>
        </p:nvSpPr>
        <p:spPr/>
        <p:txBody>
          <a:bodyPr/>
          <a:lstStyle/>
          <a:p>
            <a:r>
              <a:rPr lang="en-US" dirty="0"/>
              <a:t>Cross Site Scripting Prevention:</a:t>
            </a:r>
            <a:endParaRPr lang="en-IN" dirty="0"/>
          </a:p>
        </p:txBody>
      </p:sp>
      <p:sp>
        <p:nvSpPr>
          <p:cNvPr id="3" name="Content Placeholder 2">
            <a:extLst>
              <a:ext uri="{FF2B5EF4-FFF2-40B4-BE49-F238E27FC236}">
                <a16:creationId xmlns:a16="http://schemas.microsoft.com/office/drawing/2014/main" id="{3BD64F40-7434-D8BE-7BC4-B66B19C691B3}"/>
              </a:ext>
            </a:extLst>
          </p:cNvPr>
          <p:cNvSpPr>
            <a:spLocks noGrp="1"/>
          </p:cNvSpPr>
          <p:nvPr>
            <p:ph idx="1"/>
          </p:nvPr>
        </p:nvSpPr>
        <p:spPr>
          <a:xfrm>
            <a:off x="576072" y="1510748"/>
            <a:ext cx="11084482" cy="4741560"/>
          </a:xfrm>
        </p:spPr>
        <p:txBody>
          <a:bodyPr>
            <a:normAutofit fontScale="85000" lnSpcReduction="20000"/>
          </a:bodyPr>
          <a:lstStyle/>
          <a:p>
            <a:r>
              <a:rPr lang="en-US" sz="2400" b="1" dirty="0"/>
              <a:t>Output Encoding</a:t>
            </a:r>
            <a:r>
              <a:rPr lang="en-US" sz="2000" b="1" dirty="0"/>
              <a:t>:</a:t>
            </a:r>
            <a:endParaRPr lang="en-US" sz="2000" dirty="0"/>
          </a:p>
          <a:p>
            <a:pPr marL="0" indent="0">
              <a:buNone/>
            </a:pPr>
            <a:r>
              <a:rPr lang="en-US" sz="2000" dirty="0"/>
              <a:t>	Output Encoding is recommended when you need to safely display data exactly as a user typed it in. Variables should not be interpreted as code instead of text. This section covers each form of output encoding, where to use it, and where to avoid using dynamic variables entirely.</a:t>
            </a:r>
          </a:p>
          <a:p>
            <a:pPr marL="0" indent="0">
              <a:buNone/>
            </a:pPr>
            <a:r>
              <a:rPr lang="en-US" sz="2000" dirty="0"/>
              <a:t>	Start with using your framework’s default output encoding protection when you wish to display data as the user typed it in. Automatic encoding and escaping functions are built into most frameworks.</a:t>
            </a:r>
          </a:p>
          <a:p>
            <a:pPr marL="0" indent="0">
              <a:buNone/>
            </a:pPr>
            <a:r>
              <a:rPr lang="en-US" sz="2000" dirty="0"/>
              <a:t>	If you’re not using a framework or need to cover gaps in the framework then you should use an output encoding library. Each variable used in the user interface should be passed through an output encoding function. A list of output encoding libraries is included in the appendix.	</a:t>
            </a:r>
          </a:p>
          <a:p>
            <a:pPr marL="0" indent="0">
              <a:buNone/>
            </a:pPr>
            <a:r>
              <a:rPr lang="en-US" sz="2000" dirty="0"/>
              <a:t>	There are many different output encoding methods because browsers parse HTML, JS, URLs, and CSS differently. Using the wrong encoding method may introduce weaknesses or harm the functionality of your application.</a:t>
            </a:r>
          </a:p>
          <a:p>
            <a:pPr marL="0" indent="0">
              <a:buNone/>
            </a:pPr>
            <a:r>
              <a:rPr lang="en-US" sz="2000" dirty="0"/>
              <a:t>If you're using JavaScript for writing to HTML, look at the .</a:t>
            </a:r>
            <a:r>
              <a:rPr lang="en-US" sz="2000" dirty="0" err="1"/>
              <a:t>textContent</a:t>
            </a:r>
            <a:r>
              <a:rPr lang="en-US" sz="2000" dirty="0"/>
              <a:t> attribute as it is a Safe Sink and will automatically HTML Entity Encode.</a:t>
            </a:r>
          </a:p>
          <a:p>
            <a:pPr marL="0" indent="0">
              <a:buNone/>
            </a:pPr>
            <a:r>
              <a:rPr lang="en-US" sz="2000" dirty="0"/>
              <a:t>&amp;    &amp;amp;</a:t>
            </a:r>
          </a:p>
          <a:p>
            <a:pPr marL="0" indent="0">
              <a:buNone/>
            </a:pPr>
            <a:r>
              <a:rPr lang="en-US" sz="2000" dirty="0"/>
              <a:t>&lt;    &amp;</a:t>
            </a:r>
            <a:r>
              <a:rPr lang="en-US" sz="2000" dirty="0" err="1"/>
              <a:t>lt</a:t>
            </a:r>
            <a:r>
              <a:rPr lang="en-US" sz="2000" dirty="0"/>
              <a:t>;</a:t>
            </a:r>
          </a:p>
          <a:p>
            <a:pPr marL="0" indent="0">
              <a:buNone/>
            </a:pPr>
            <a:r>
              <a:rPr lang="en-US" sz="2000" dirty="0"/>
              <a:t>&gt;    &amp;</a:t>
            </a:r>
            <a:r>
              <a:rPr lang="en-US" sz="2000" dirty="0" err="1"/>
              <a:t>gt</a:t>
            </a:r>
            <a:r>
              <a:rPr lang="en-US" sz="2000" dirty="0"/>
              <a:t>;</a:t>
            </a:r>
          </a:p>
          <a:p>
            <a:pPr marL="0" indent="0">
              <a:buNone/>
            </a:pPr>
            <a:r>
              <a:rPr lang="en-US" sz="2000" dirty="0"/>
              <a:t>“    &amp;</a:t>
            </a:r>
            <a:r>
              <a:rPr lang="en-US" sz="2000" dirty="0" err="1"/>
              <a:t>quot</a:t>
            </a:r>
            <a:r>
              <a:rPr lang="en-US" sz="2000" dirty="0"/>
              <a:t>;</a:t>
            </a:r>
          </a:p>
          <a:p>
            <a:pPr marL="0" indent="0">
              <a:buNone/>
            </a:pPr>
            <a:r>
              <a:rPr lang="en-US" sz="2000" dirty="0"/>
              <a:t>'    &amp;#x27;</a:t>
            </a:r>
            <a:endParaRPr lang="en-IN" sz="2000" dirty="0"/>
          </a:p>
        </p:txBody>
      </p:sp>
      <p:sp>
        <p:nvSpPr>
          <p:cNvPr id="6" name="Slide Number Placeholder 5">
            <a:extLst>
              <a:ext uri="{FF2B5EF4-FFF2-40B4-BE49-F238E27FC236}">
                <a16:creationId xmlns:a16="http://schemas.microsoft.com/office/drawing/2014/main" id="{EE7C7078-F450-0F7D-EE84-F9A585E4F9D2}"/>
              </a:ext>
            </a:extLst>
          </p:cNvPr>
          <p:cNvSpPr>
            <a:spLocks noGrp="1"/>
          </p:cNvSpPr>
          <p:nvPr>
            <p:ph type="sldNum" sz="quarter" idx="12"/>
          </p:nvPr>
        </p:nvSpPr>
        <p:spPr/>
        <p:txBody>
          <a:bodyPr/>
          <a:lstStyle/>
          <a:p>
            <a:fld id="{58FB4751-880F-D840-AAA9-3A15815CC996}" type="slidenum">
              <a:rPr lang="en-US" smtClean="0"/>
              <a:t>29</a:t>
            </a:fld>
            <a:endParaRPr lang="en-US" dirty="0"/>
          </a:p>
        </p:txBody>
      </p:sp>
    </p:spTree>
    <p:extLst>
      <p:ext uri="{BB962C8B-B14F-4D97-AF65-F5344CB8AC3E}">
        <p14:creationId xmlns:p14="http://schemas.microsoft.com/office/powerpoint/2010/main" val="418248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Abstract: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947671"/>
            <a:ext cx="5371436" cy="4070729"/>
          </a:xfrm>
        </p:spPr>
        <p:txBody>
          <a:bodyPr/>
          <a:lstStyle/>
          <a:p>
            <a:r>
              <a:rPr lang="en-US" dirty="0"/>
              <a:t>Many website companies or </a:t>
            </a:r>
            <a:r>
              <a:rPr lang="en-US" dirty="0" err="1"/>
              <a:t>organisations</a:t>
            </a:r>
            <a:r>
              <a:rPr lang="en-US" dirty="0"/>
              <a:t> face an issue of SQL injection attack and also the cross site scripting.</a:t>
            </a:r>
          </a:p>
          <a:p>
            <a:endParaRPr lang="en-US" dirty="0"/>
          </a:p>
          <a:p>
            <a:r>
              <a:rPr lang="en-US" dirty="0"/>
              <a:t>By these 2 methods the attacker can hack and get the confidential information about the </a:t>
            </a:r>
            <a:r>
              <a:rPr lang="en-US" dirty="0" err="1"/>
              <a:t>organisation</a:t>
            </a:r>
            <a:r>
              <a:rPr lang="en-US" dirty="0"/>
              <a:t> and he can do many things which are prohibited for the external people.</a:t>
            </a:r>
          </a:p>
          <a:p>
            <a:endParaRPr lang="en-US" dirty="0"/>
          </a:p>
          <a:p>
            <a:r>
              <a:rPr lang="en-US" dirty="0"/>
              <a:t>So, we need to prevent so that our confidential information will be secured and not go in wrong hands.</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pic>
        <p:nvPicPr>
          <p:cNvPr id="8" name="Picture Placeholder 7" descr="A picture containing text&#10;&#10;Description automatically generated">
            <a:extLst>
              <a:ext uri="{FF2B5EF4-FFF2-40B4-BE49-F238E27FC236}">
                <a16:creationId xmlns:a16="http://schemas.microsoft.com/office/drawing/2014/main" id="{CC32774C-5781-9C82-3C51-33BA0E24244A}"/>
              </a:ext>
            </a:extLst>
          </p:cNvPr>
          <p:cNvPicPr>
            <a:picLocks noGrp="1" noChangeAspect="1"/>
          </p:cNvPicPr>
          <p:nvPr>
            <p:ph type="pic" idx="1"/>
          </p:nvPr>
        </p:nvPicPr>
        <p:blipFill>
          <a:blip r:embed="rId2"/>
          <a:srcRect t="4165" b="4165"/>
          <a:stretch>
            <a:fillRect/>
          </a:stretch>
        </p:blipFill>
        <p:spPr/>
      </p:pic>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Prevention: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30</a:t>
            </a:fld>
            <a:endParaRPr lang="en-US" dirty="0"/>
          </a:p>
        </p:txBody>
      </p:sp>
      <p:pic>
        <p:nvPicPr>
          <p:cNvPr id="14" name="Content Placeholder 13" descr="Graphical user interface, website&#10;&#10;Description automatically generated">
            <a:extLst>
              <a:ext uri="{FF2B5EF4-FFF2-40B4-BE49-F238E27FC236}">
                <a16:creationId xmlns:a16="http://schemas.microsoft.com/office/drawing/2014/main" id="{F12EACDF-C7D1-1B59-190E-D3BA2023AB79}"/>
              </a:ext>
            </a:extLst>
          </p:cNvPr>
          <p:cNvPicPr>
            <a:picLocks noGrp="1" noChangeAspect="1"/>
          </p:cNvPicPr>
          <p:nvPr>
            <p:ph idx="1"/>
          </p:nvPr>
        </p:nvPicPr>
        <p:blipFill>
          <a:blip r:embed="rId2"/>
          <a:stretch>
            <a:fillRect/>
          </a:stretch>
        </p:blipFill>
        <p:spPr>
          <a:xfrm>
            <a:off x="1163085" y="1813168"/>
            <a:ext cx="8765579" cy="4328577"/>
          </a:xfrm>
        </p:spPr>
      </p:pic>
      <p:sp>
        <p:nvSpPr>
          <p:cNvPr id="2" name="TextBox 1">
            <a:extLst>
              <a:ext uri="{FF2B5EF4-FFF2-40B4-BE49-F238E27FC236}">
                <a16:creationId xmlns:a16="http://schemas.microsoft.com/office/drawing/2014/main" id="{ED51889D-C6CE-A2EB-AC42-642A5BF7D688}"/>
              </a:ext>
            </a:extLst>
          </p:cNvPr>
          <p:cNvSpPr txBox="1"/>
          <p:nvPr/>
        </p:nvSpPr>
        <p:spPr>
          <a:xfrm>
            <a:off x="1353312" y="1236903"/>
            <a:ext cx="9034584" cy="369332"/>
          </a:xfrm>
          <a:prstGeom prst="rect">
            <a:avLst/>
          </a:prstGeom>
          <a:noFill/>
        </p:spPr>
        <p:txBody>
          <a:bodyPr wrap="square" rtlCol="0">
            <a:spAutoFit/>
          </a:bodyPr>
          <a:lstStyle/>
          <a:p>
            <a:r>
              <a:rPr lang="en-IN" b="1" dirty="0"/>
              <a:t>Adding script as a comment so that it will not execute as script rather it will be shown as it is.</a:t>
            </a:r>
          </a:p>
        </p:txBody>
      </p:sp>
    </p:spTree>
    <p:extLst>
      <p:ext uri="{BB962C8B-B14F-4D97-AF65-F5344CB8AC3E}">
        <p14:creationId xmlns:p14="http://schemas.microsoft.com/office/powerpoint/2010/main" val="261174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61301" y="421850"/>
            <a:ext cx="10515600" cy="676656"/>
          </a:xfrm>
        </p:spPr>
        <p:txBody>
          <a:bodyPr/>
          <a:lstStyle/>
          <a:p>
            <a:r>
              <a:rPr lang="en-US" dirty="0">
                <a:latin typeface="Sagona Book" panose="020F0502020204030204" pitchFamily="34" charset="0"/>
              </a:rPr>
              <a:t>Cross Site Scripting Prevention: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31</a:t>
            </a:fld>
            <a:endParaRPr lang="en-US" dirty="0"/>
          </a:p>
        </p:txBody>
      </p:sp>
      <p:pic>
        <p:nvPicPr>
          <p:cNvPr id="8" name="Content Placeholder 7" descr="Graphical user interface&#10;&#10;Description automatically generated">
            <a:extLst>
              <a:ext uri="{FF2B5EF4-FFF2-40B4-BE49-F238E27FC236}">
                <a16:creationId xmlns:a16="http://schemas.microsoft.com/office/drawing/2014/main" id="{7488BFF6-7391-6F7E-2F9A-A849A1A1BF95}"/>
              </a:ext>
            </a:extLst>
          </p:cNvPr>
          <p:cNvPicPr>
            <a:picLocks noGrp="1" noChangeAspect="1"/>
          </p:cNvPicPr>
          <p:nvPr>
            <p:ph idx="1"/>
          </p:nvPr>
        </p:nvPicPr>
        <p:blipFill>
          <a:blip r:embed="rId2"/>
          <a:stretch>
            <a:fillRect/>
          </a:stretch>
        </p:blipFill>
        <p:spPr>
          <a:xfrm>
            <a:off x="1233423" y="1715478"/>
            <a:ext cx="8653037" cy="4580118"/>
          </a:xfrm>
        </p:spPr>
      </p:pic>
      <p:sp>
        <p:nvSpPr>
          <p:cNvPr id="2" name="TextBox 1">
            <a:extLst>
              <a:ext uri="{FF2B5EF4-FFF2-40B4-BE49-F238E27FC236}">
                <a16:creationId xmlns:a16="http://schemas.microsoft.com/office/drawing/2014/main" id="{E13EDC0D-2E92-2BC8-E9FF-0FD98C482563}"/>
              </a:ext>
            </a:extLst>
          </p:cNvPr>
          <p:cNvSpPr txBox="1"/>
          <p:nvPr/>
        </p:nvSpPr>
        <p:spPr>
          <a:xfrm>
            <a:off x="703385" y="1105946"/>
            <a:ext cx="10988430" cy="646331"/>
          </a:xfrm>
          <a:prstGeom prst="rect">
            <a:avLst/>
          </a:prstGeom>
          <a:noFill/>
        </p:spPr>
        <p:txBody>
          <a:bodyPr wrap="square" rtlCol="0">
            <a:spAutoFit/>
          </a:bodyPr>
          <a:lstStyle/>
          <a:p>
            <a:r>
              <a:rPr lang="en-IN" b="1" dirty="0"/>
              <a:t>Users can now see the comment of script not the popups or will not go to the location mentioned in script because of output encoding.</a:t>
            </a:r>
          </a:p>
        </p:txBody>
      </p:sp>
    </p:spTree>
    <p:extLst>
      <p:ext uri="{BB962C8B-B14F-4D97-AF65-F5344CB8AC3E}">
        <p14:creationId xmlns:p14="http://schemas.microsoft.com/office/powerpoint/2010/main" val="1216523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32</a:t>
            </a:fld>
            <a:endParaRPr lang="en-US"/>
          </a:p>
        </p:txBody>
      </p:sp>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576072" y="704088"/>
            <a:ext cx="10515600" cy="676656"/>
          </a:xfrm>
        </p:spPr>
        <p:txBody>
          <a:bodyPr anchor="ctr">
            <a:normAutofit/>
          </a:bodyPr>
          <a:lstStyle/>
          <a:p>
            <a:r>
              <a:rPr lang="en-US" sz="4100" dirty="0"/>
              <a:t>Summary:</a:t>
            </a:r>
          </a:p>
        </p:txBody>
      </p:sp>
      <p:sp>
        <p:nvSpPr>
          <p:cNvPr id="18" name="Content Placeholder 5">
            <a:extLst>
              <a:ext uri="{FF2B5EF4-FFF2-40B4-BE49-F238E27FC236}">
                <a16:creationId xmlns:a16="http://schemas.microsoft.com/office/drawing/2014/main" id="{608D77C1-1912-4A4B-CFAC-74C935F7818F}"/>
              </a:ext>
            </a:extLst>
          </p:cNvPr>
          <p:cNvSpPr>
            <a:spLocks noGrp="1"/>
          </p:cNvSpPr>
          <p:nvPr>
            <p:ph idx="1"/>
          </p:nvPr>
        </p:nvSpPr>
        <p:spPr>
          <a:xfrm>
            <a:off x="576072" y="1901952"/>
            <a:ext cx="10515600" cy="3877056"/>
          </a:xfrm>
        </p:spPr>
        <p:txBody>
          <a:bodyPr/>
          <a:lstStyle/>
          <a:p>
            <a:r>
              <a:rPr lang="en-US" dirty="0"/>
              <a:t>We have created one web application which shows the comments made by users on a particular picture. Then we have performed SQL Injection attack on it and also shown how cross site scripting is done by attackers. Then we have made solutions to these 2 problems to avoid it.</a:t>
            </a:r>
          </a:p>
          <a:p>
            <a:endParaRPr lang="en-US" dirty="0"/>
          </a:p>
          <a:p>
            <a:r>
              <a:rPr lang="en-US" dirty="0" err="1"/>
              <a:t>Github</a:t>
            </a:r>
            <a:r>
              <a:rPr lang="en-US" dirty="0"/>
              <a:t> Link for project</a:t>
            </a:r>
          </a:p>
          <a:p>
            <a:pPr marL="0" indent="0">
              <a:buNone/>
            </a:pPr>
            <a:r>
              <a:rPr lang="en-US" dirty="0">
                <a:hlinkClick r:id="rId2"/>
              </a:rPr>
              <a:t>https://github.com/kushal262001/Preventing-SQL-injection-and-cross-site-scripting.git</a:t>
            </a:r>
            <a:endParaRPr lang="en-US" dirty="0"/>
          </a:p>
        </p:txBody>
      </p:sp>
    </p:spTree>
    <p:extLst>
      <p:ext uri="{BB962C8B-B14F-4D97-AF65-F5344CB8AC3E}">
        <p14:creationId xmlns:p14="http://schemas.microsoft.com/office/powerpoint/2010/main" val="3418206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793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0699A3A2-9175-4696-406D-2DB743CF1CAA}"/>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4</a:t>
            </a:fld>
            <a:endParaRPr lang="en-US"/>
          </a:p>
        </p:txBody>
      </p:sp>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76072" y="704088"/>
            <a:ext cx="10515600" cy="676656"/>
          </a:xfrm>
        </p:spPr>
        <p:txBody>
          <a:bodyPr vert="horz" lIns="91440" tIns="45720" rIns="91440" bIns="45720" rtlCol="0" anchor="ctr">
            <a:noAutofit/>
          </a:bodyPr>
          <a:lstStyle/>
          <a:p>
            <a:r>
              <a:rPr lang="en-US" kern="1200" dirty="0">
                <a:latin typeface="+mj-lt"/>
                <a:ea typeface="+mj-ea"/>
                <a:cs typeface="+mj-cs"/>
              </a:rPr>
              <a:t>Introduction:</a:t>
            </a:r>
          </a:p>
        </p:txBody>
      </p:sp>
      <p:sp>
        <p:nvSpPr>
          <p:cNvPr id="2" name="TextBox 1">
            <a:extLst>
              <a:ext uri="{FF2B5EF4-FFF2-40B4-BE49-F238E27FC236}">
                <a16:creationId xmlns:a16="http://schemas.microsoft.com/office/drawing/2014/main" id="{33256260-4652-9BF3-C867-E9143C7C1437}"/>
              </a:ext>
            </a:extLst>
          </p:cNvPr>
          <p:cNvSpPr txBox="1"/>
          <p:nvPr/>
        </p:nvSpPr>
        <p:spPr>
          <a:xfrm>
            <a:off x="576072" y="1901952"/>
            <a:ext cx="10515600" cy="387705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 SQL injection has been a serious problem faced by all the websites. As per web application attack statistics, about 24.9% of attacks were SQL injection ("Web Application Attack Statistics", n.d., 2017). Cryptography is one of the dominant techniques to prevent SQL injection attacks. All the confidential data are encrypted and stored in the database; even if the hacker gains access to the database, he/she cannot be able to decrypt the data without the knowledge of algorithm and key used to encrypt the data. Providing security to the database is the essential part of running an online business. Database security requires permitting or prohibiting user action on the database and the objects on it.</a:t>
            </a:r>
          </a:p>
          <a:p>
            <a:pPr indent="-228600">
              <a:lnSpc>
                <a:spcPct val="90000"/>
              </a:lnSpc>
              <a:spcAft>
                <a:spcPts val="600"/>
              </a:spcAft>
              <a:buFont typeface="Arial" panose="020B0604020202020204" pitchFamily="34" charset="0"/>
              <a:buChar char="•"/>
            </a:pPr>
            <a:r>
              <a:rPr lang="en-US" sz="2000" dirty="0"/>
              <a:t>Cross-Site Scripting (XSS) is a misnomer. The name originated from early versions of the attack where stealing data cross-site was the primary focus. Since then, it has extended to include injection of basically any content, but we still refer to this as XSS. XSS is serious and can lead to account impersonation, observing user behavior, loading external content, stealing sensitive data, and more. We have prevented both SQL injection and cross site scripting by cryptography and output encoding simultaneously.</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latin typeface="Sagona Book" panose="020F0502020204030204" pitchFamily="34" charset="0"/>
              </a:rPr>
              <a:t>Design of Implementation: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3" name="Content Placeholder 2">
            <a:extLst>
              <a:ext uri="{FF2B5EF4-FFF2-40B4-BE49-F238E27FC236}">
                <a16:creationId xmlns:a16="http://schemas.microsoft.com/office/drawing/2014/main" id="{33A54CA2-3846-3E63-7BEF-E8DE0F026EB1}"/>
              </a:ext>
            </a:extLst>
          </p:cNvPr>
          <p:cNvSpPr>
            <a:spLocks noGrp="1"/>
          </p:cNvSpPr>
          <p:nvPr>
            <p:ph idx="1"/>
          </p:nvPr>
        </p:nvSpPr>
        <p:spPr>
          <a:xfrm>
            <a:off x="576072" y="1656522"/>
            <a:ext cx="9363456" cy="4204782"/>
          </a:xfrm>
        </p:spPr>
        <p:txBody>
          <a:bodyPr>
            <a:normAutofit fontScale="77500" lnSpcReduction="20000"/>
          </a:bodyPr>
          <a:lstStyle/>
          <a:p>
            <a:r>
              <a:rPr lang="en-US" dirty="0"/>
              <a:t>Design involves the following steps:</a:t>
            </a:r>
          </a:p>
          <a:p>
            <a:pPr marL="514350" indent="-514350">
              <a:buAutoNum type="arabicPeriod"/>
            </a:pPr>
            <a:r>
              <a:rPr lang="en-US" dirty="0"/>
              <a:t>Create a web application.</a:t>
            </a:r>
          </a:p>
          <a:p>
            <a:pPr marL="514350" indent="-514350">
              <a:buAutoNum type="arabicPeriod"/>
            </a:pPr>
            <a:r>
              <a:rPr lang="en-US" dirty="0"/>
              <a:t>Conduct all the major SQL Injection Attack on the web application.</a:t>
            </a:r>
          </a:p>
          <a:p>
            <a:pPr marL="514350" indent="-514350">
              <a:buAutoNum type="arabicPeriod"/>
            </a:pPr>
            <a:r>
              <a:rPr lang="en-US" dirty="0"/>
              <a:t>Implement the cryptographic algorithms on the web application to prevent it.</a:t>
            </a:r>
          </a:p>
          <a:p>
            <a:pPr marL="514350" indent="-514350">
              <a:buAutoNum type="arabicPeriod"/>
            </a:pPr>
            <a:r>
              <a:rPr lang="en-US" dirty="0"/>
              <a:t>Try SQL Injection Attack after implementation.</a:t>
            </a:r>
          </a:p>
          <a:p>
            <a:pPr marL="514350" indent="-514350">
              <a:buAutoNum type="arabicPeriod"/>
            </a:pPr>
            <a:r>
              <a:rPr lang="en-US" dirty="0"/>
              <a:t>Record the response of the web application.</a:t>
            </a:r>
          </a:p>
          <a:p>
            <a:pPr marL="514350" indent="-514350">
              <a:buAutoNum type="arabicPeriod"/>
            </a:pPr>
            <a:r>
              <a:rPr lang="en-US" dirty="0"/>
              <a:t>Conduct all the major Cross Site Scripting Attack(XSS) on the web application.</a:t>
            </a:r>
          </a:p>
          <a:p>
            <a:pPr marL="514350" indent="-514350">
              <a:buAutoNum type="arabicPeriod"/>
            </a:pPr>
            <a:r>
              <a:rPr lang="en-US" dirty="0"/>
              <a:t>Implement the output encoding algorithms on the web application to prevent it.</a:t>
            </a:r>
          </a:p>
          <a:p>
            <a:pPr marL="514350" indent="-514350">
              <a:buAutoNum type="arabicPeriod"/>
            </a:pPr>
            <a:r>
              <a:rPr lang="en-US" dirty="0"/>
              <a:t>Try XSS Attack after implementation.</a:t>
            </a:r>
          </a:p>
          <a:p>
            <a:pPr marL="514350" indent="-514350">
              <a:buAutoNum type="arabicPeriod"/>
            </a:pPr>
            <a:r>
              <a:rPr lang="en-US" dirty="0"/>
              <a:t>Record the response of the web application.</a:t>
            </a:r>
          </a:p>
        </p:txBody>
      </p:sp>
    </p:spTree>
    <p:extLst>
      <p:ext uri="{BB962C8B-B14F-4D97-AF65-F5344CB8AC3E}">
        <p14:creationId xmlns:p14="http://schemas.microsoft.com/office/powerpoint/2010/main" val="323010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pic>
        <p:nvPicPr>
          <p:cNvPr id="7" name="Content Placeholder 6" descr="Graphical user interface">
            <a:extLst>
              <a:ext uri="{FF2B5EF4-FFF2-40B4-BE49-F238E27FC236}">
                <a16:creationId xmlns:a16="http://schemas.microsoft.com/office/drawing/2014/main" id="{286A07A1-A03B-9973-C8F7-1D166813DA43}"/>
              </a:ext>
            </a:extLst>
          </p:cNvPr>
          <p:cNvPicPr>
            <a:picLocks noGrp="1" noChangeAspect="1"/>
          </p:cNvPicPr>
          <p:nvPr>
            <p:ph idx="1"/>
          </p:nvPr>
        </p:nvPicPr>
        <p:blipFill>
          <a:blip r:embed="rId2"/>
          <a:stretch>
            <a:fillRect/>
          </a:stretch>
        </p:blipFill>
        <p:spPr>
          <a:xfrm>
            <a:off x="560650" y="1914769"/>
            <a:ext cx="9935072" cy="4092136"/>
          </a:xfrm>
        </p:spPr>
      </p:pic>
      <p:sp>
        <p:nvSpPr>
          <p:cNvPr id="2" name="TextBox 1">
            <a:extLst>
              <a:ext uri="{FF2B5EF4-FFF2-40B4-BE49-F238E27FC236}">
                <a16:creationId xmlns:a16="http://schemas.microsoft.com/office/drawing/2014/main" id="{A3484727-28B3-5C10-D363-F28320C0F517}"/>
              </a:ext>
            </a:extLst>
          </p:cNvPr>
          <p:cNvSpPr txBox="1"/>
          <p:nvPr/>
        </p:nvSpPr>
        <p:spPr>
          <a:xfrm>
            <a:off x="3868616" y="1271193"/>
            <a:ext cx="5056553" cy="369332"/>
          </a:xfrm>
          <a:prstGeom prst="rect">
            <a:avLst/>
          </a:prstGeom>
          <a:noFill/>
        </p:spPr>
        <p:txBody>
          <a:bodyPr wrap="square" rtlCol="0">
            <a:spAutoFit/>
          </a:bodyPr>
          <a:lstStyle/>
          <a:p>
            <a:r>
              <a:rPr lang="en-IN" b="1" dirty="0"/>
              <a:t>Creating new user using register form</a:t>
            </a:r>
          </a:p>
        </p:txBody>
      </p:sp>
    </p:spTree>
    <p:extLst>
      <p:ext uri="{BB962C8B-B14F-4D97-AF65-F5344CB8AC3E}">
        <p14:creationId xmlns:p14="http://schemas.microsoft.com/office/powerpoint/2010/main" val="158030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10" name="Content Placeholder 9" descr="Graphical user interface">
            <a:extLst>
              <a:ext uri="{FF2B5EF4-FFF2-40B4-BE49-F238E27FC236}">
                <a16:creationId xmlns:a16="http://schemas.microsoft.com/office/drawing/2014/main" id="{E6DCE2DE-6652-FB50-821B-747E34410546}"/>
              </a:ext>
            </a:extLst>
          </p:cNvPr>
          <p:cNvPicPr>
            <a:picLocks noGrp="1" noChangeAspect="1"/>
          </p:cNvPicPr>
          <p:nvPr>
            <p:ph idx="1"/>
          </p:nvPr>
        </p:nvPicPr>
        <p:blipFill rotWithShape="1">
          <a:blip r:embed="rId2"/>
          <a:srcRect b="19676"/>
          <a:stretch/>
        </p:blipFill>
        <p:spPr>
          <a:xfrm>
            <a:off x="725120" y="2034843"/>
            <a:ext cx="9957153" cy="3936111"/>
          </a:xfrm>
        </p:spPr>
      </p:pic>
      <p:sp>
        <p:nvSpPr>
          <p:cNvPr id="2" name="TextBox 1">
            <a:extLst>
              <a:ext uri="{FF2B5EF4-FFF2-40B4-BE49-F238E27FC236}">
                <a16:creationId xmlns:a16="http://schemas.microsoft.com/office/drawing/2014/main" id="{95AC70FD-EE32-3634-41D1-579F62966484}"/>
              </a:ext>
            </a:extLst>
          </p:cNvPr>
          <p:cNvSpPr txBox="1"/>
          <p:nvPr/>
        </p:nvSpPr>
        <p:spPr>
          <a:xfrm>
            <a:off x="3970216" y="1331230"/>
            <a:ext cx="4071815" cy="369332"/>
          </a:xfrm>
          <a:prstGeom prst="rect">
            <a:avLst/>
          </a:prstGeom>
          <a:noFill/>
        </p:spPr>
        <p:txBody>
          <a:bodyPr wrap="square" rtlCol="0">
            <a:spAutoFit/>
          </a:bodyPr>
          <a:lstStyle/>
          <a:p>
            <a:r>
              <a:rPr lang="en-IN" b="1" dirty="0"/>
              <a:t>User registered successfully</a:t>
            </a:r>
          </a:p>
        </p:txBody>
      </p:sp>
    </p:spTree>
    <p:extLst>
      <p:ext uri="{BB962C8B-B14F-4D97-AF65-F5344CB8AC3E}">
        <p14:creationId xmlns:p14="http://schemas.microsoft.com/office/powerpoint/2010/main" val="152186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6" name="Content Placeholder 5" descr="Graphical user interface&#10;&#10;Description automatically generated">
            <a:extLst>
              <a:ext uri="{FF2B5EF4-FFF2-40B4-BE49-F238E27FC236}">
                <a16:creationId xmlns:a16="http://schemas.microsoft.com/office/drawing/2014/main" id="{F448C3CE-AC4C-3612-6FEC-2D243DFAE508}"/>
              </a:ext>
            </a:extLst>
          </p:cNvPr>
          <p:cNvPicPr>
            <a:picLocks noGrp="1" noChangeAspect="1"/>
          </p:cNvPicPr>
          <p:nvPr>
            <p:ph idx="1"/>
          </p:nvPr>
        </p:nvPicPr>
        <p:blipFill>
          <a:blip r:embed="rId2"/>
          <a:stretch>
            <a:fillRect/>
          </a:stretch>
        </p:blipFill>
        <p:spPr>
          <a:xfrm>
            <a:off x="726413" y="1922585"/>
            <a:ext cx="9491013" cy="3948128"/>
          </a:xfrm>
        </p:spPr>
      </p:pic>
      <p:sp>
        <p:nvSpPr>
          <p:cNvPr id="2" name="TextBox 1">
            <a:extLst>
              <a:ext uri="{FF2B5EF4-FFF2-40B4-BE49-F238E27FC236}">
                <a16:creationId xmlns:a16="http://schemas.microsoft.com/office/drawing/2014/main" id="{89E2E7AE-EFEE-84E6-7B41-464629D5AB63}"/>
              </a:ext>
            </a:extLst>
          </p:cNvPr>
          <p:cNvSpPr txBox="1"/>
          <p:nvPr/>
        </p:nvSpPr>
        <p:spPr>
          <a:xfrm>
            <a:off x="2758832" y="1271193"/>
            <a:ext cx="6166338" cy="369332"/>
          </a:xfrm>
          <a:prstGeom prst="rect">
            <a:avLst/>
          </a:prstGeom>
          <a:noFill/>
        </p:spPr>
        <p:txBody>
          <a:bodyPr wrap="square" rtlCol="0">
            <a:spAutoFit/>
          </a:bodyPr>
          <a:lstStyle/>
          <a:p>
            <a:r>
              <a:rPr lang="en-IN" b="1" dirty="0"/>
              <a:t>Logging inside the web application for authenticated user.</a:t>
            </a:r>
          </a:p>
        </p:txBody>
      </p:sp>
    </p:spTree>
    <p:extLst>
      <p:ext uri="{BB962C8B-B14F-4D97-AF65-F5344CB8AC3E}">
        <p14:creationId xmlns:p14="http://schemas.microsoft.com/office/powerpoint/2010/main" val="132632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12064" y="320293"/>
            <a:ext cx="10515600" cy="676656"/>
          </a:xfrm>
        </p:spPr>
        <p:txBody>
          <a:bodyPr/>
          <a:lstStyle/>
          <a:p>
            <a:r>
              <a:rPr lang="en-US" dirty="0"/>
              <a:t>Create a web application</a:t>
            </a:r>
            <a:r>
              <a:rPr lang="en-US" dirty="0">
                <a:latin typeface="Sagona Book" panose="020F0502020204030204" pitchFamily="34" charset="0"/>
              </a:rPr>
              <a:t>: </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6" name="Content Placeholder 5" descr="Graphical user interface&#10;&#10;Description automatically generated">
            <a:extLst>
              <a:ext uri="{FF2B5EF4-FFF2-40B4-BE49-F238E27FC236}">
                <a16:creationId xmlns:a16="http://schemas.microsoft.com/office/drawing/2014/main" id="{C6DBC897-AFE8-CAFA-5655-5AAEF4A8C911}"/>
              </a:ext>
            </a:extLst>
          </p:cNvPr>
          <p:cNvPicPr>
            <a:picLocks noGrp="1" noChangeAspect="1"/>
          </p:cNvPicPr>
          <p:nvPr>
            <p:ph idx="1"/>
          </p:nvPr>
        </p:nvPicPr>
        <p:blipFill>
          <a:blip r:embed="rId2"/>
          <a:stretch>
            <a:fillRect/>
          </a:stretch>
        </p:blipFill>
        <p:spPr>
          <a:xfrm>
            <a:off x="590608" y="2196123"/>
            <a:ext cx="9494296" cy="4004153"/>
          </a:xfrm>
        </p:spPr>
      </p:pic>
      <p:sp>
        <p:nvSpPr>
          <p:cNvPr id="2" name="TextBox 1">
            <a:extLst>
              <a:ext uri="{FF2B5EF4-FFF2-40B4-BE49-F238E27FC236}">
                <a16:creationId xmlns:a16="http://schemas.microsoft.com/office/drawing/2014/main" id="{F65DA2B8-9D15-33CA-26FC-AF85251C641F}"/>
              </a:ext>
            </a:extLst>
          </p:cNvPr>
          <p:cNvSpPr txBox="1"/>
          <p:nvPr/>
        </p:nvSpPr>
        <p:spPr>
          <a:xfrm>
            <a:off x="3241587" y="1411870"/>
            <a:ext cx="5056553" cy="369332"/>
          </a:xfrm>
          <a:prstGeom prst="rect">
            <a:avLst/>
          </a:prstGeom>
          <a:noFill/>
        </p:spPr>
        <p:txBody>
          <a:bodyPr wrap="square" rtlCol="0">
            <a:spAutoFit/>
          </a:bodyPr>
          <a:lstStyle/>
          <a:p>
            <a:r>
              <a:rPr lang="en-IN" b="1" dirty="0"/>
              <a:t>Authenticated user logged in successfully.</a:t>
            </a:r>
          </a:p>
        </p:txBody>
      </p:sp>
    </p:spTree>
    <p:extLst>
      <p:ext uri="{BB962C8B-B14F-4D97-AF65-F5344CB8AC3E}">
        <p14:creationId xmlns:p14="http://schemas.microsoft.com/office/powerpoint/2010/main" val="790367340"/>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{BF10C79F-0CB9-4079-8134-19D0A4CB8E15}tf11964407_win32</Template>
  <TotalTime>134</TotalTime>
  <Words>1419</Words>
  <Application>Microsoft Office PowerPoint</Application>
  <PresentationFormat>Widescreen</PresentationFormat>
  <Paragraphs>151</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Gill Sans Nova</vt:lpstr>
      <vt:lpstr>Gill Sans Nova Light</vt:lpstr>
      <vt:lpstr>Sagona Book</vt:lpstr>
      <vt:lpstr>Office Theme</vt:lpstr>
      <vt:lpstr>IS Mini Project</vt:lpstr>
      <vt:lpstr>SQL Injection, Cross Site Scripting and Their Preventions </vt:lpstr>
      <vt:lpstr>Abstract: </vt:lpstr>
      <vt:lpstr>Introduction:</vt:lpstr>
      <vt:lpstr>Design of Implementation: </vt:lpstr>
      <vt:lpstr>Create a web application: </vt:lpstr>
      <vt:lpstr>Create a web application: </vt:lpstr>
      <vt:lpstr>Create a web application: </vt:lpstr>
      <vt:lpstr>Create a web application: </vt:lpstr>
      <vt:lpstr>Create a web application: </vt:lpstr>
      <vt:lpstr>Create a web application: </vt:lpstr>
      <vt:lpstr>Create a web application: </vt:lpstr>
      <vt:lpstr>Create a web application: </vt:lpstr>
      <vt:lpstr>SQL Injection Attack: </vt:lpstr>
      <vt:lpstr>SQL Injection Attack: </vt:lpstr>
      <vt:lpstr>SQL Injection Attack: </vt:lpstr>
      <vt:lpstr>SQL Injection Attack: </vt:lpstr>
      <vt:lpstr>SQL Injection Prevention: </vt:lpstr>
      <vt:lpstr>SQL Injection Prevention: </vt:lpstr>
      <vt:lpstr>SQL Injection Prevention: </vt:lpstr>
      <vt:lpstr>SQL Injection Prevention: </vt:lpstr>
      <vt:lpstr>Cross Site Scripting:  </vt:lpstr>
      <vt:lpstr>Cross Site Scripting:  </vt:lpstr>
      <vt:lpstr>Cross Site Scripting:  </vt:lpstr>
      <vt:lpstr>Cross Site Scripting:  </vt:lpstr>
      <vt:lpstr>Cross Site Scripting:  </vt:lpstr>
      <vt:lpstr>Cross Site Scripting:  </vt:lpstr>
      <vt:lpstr>Cross Site Scripting:  </vt:lpstr>
      <vt:lpstr>Cross Site Scripting Prevention:</vt:lpstr>
      <vt:lpstr>Cross Site Scripting Prevention:  </vt:lpstr>
      <vt:lpstr>Cross Site Scripting Prevention: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Mini Project</dc:title>
  <dc:creator>PRAVIN  KULKARNI</dc:creator>
  <cp:lastModifiedBy>Kushal Dayama</cp:lastModifiedBy>
  <cp:revision>10</cp:revision>
  <dcterms:created xsi:type="dcterms:W3CDTF">2022-11-22T09:06:47Z</dcterms:created>
  <dcterms:modified xsi:type="dcterms:W3CDTF">2022-12-01T06:34:45Z</dcterms:modified>
</cp:coreProperties>
</file>